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39" d="100"/>
          <a:sy n="39" d="100"/>
        </p:scale>
        <p:origin x="72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Sheet1!$A$1:$A$27</c:f>
              <c:numCache>
                <c:formatCode>General</c:formatCode>
                <c:ptCount val="27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0.03</c:v>
                </c:pt>
                <c:pt idx="4">
                  <c:v>0.04</c:v>
                </c:pt>
                <c:pt idx="5">
                  <c:v>0.05</c:v>
                </c:pt>
                <c:pt idx="6">
                  <c:v>0.06</c:v>
                </c:pt>
                <c:pt idx="7">
                  <c:v>7.0000000000000007E-2</c:v>
                </c:pt>
                <c:pt idx="8">
                  <c:v>0.08</c:v>
                </c:pt>
                <c:pt idx="9">
                  <c:v>0.09</c:v>
                </c:pt>
                <c:pt idx="10">
                  <c:v>0.1</c:v>
                </c:pt>
                <c:pt idx="11">
                  <c:v>0.11</c:v>
                </c:pt>
                <c:pt idx="12">
                  <c:v>0.12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</c:v>
                </c:pt>
                <c:pt idx="16">
                  <c:v>0.16</c:v>
                </c:pt>
                <c:pt idx="17">
                  <c:v>0.17</c:v>
                </c:pt>
                <c:pt idx="18">
                  <c:v>0.18</c:v>
                </c:pt>
                <c:pt idx="19">
                  <c:v>0.19</c:v>
                </c:pt>
                <c:pt idx="20">
                  <c:v>0.2</c:v>
                </c:pt>
                <c:pt idx="21">
                  <c:v>0.21</c:v>
                </c:pt>
                <c:pt idx="22">
                  <c:v>0.22</c:v>
                </c:pt>
                <c:pt idx="23">
                  <c:v>0.23</c:v>
                </c:pt>
                <c:pt idx="24">
                  <c:v>0.24</c:v>
                </c:pt>
                <c:pt idx="25">
                  <c:v>0.25</c:v>
                </c:pt>
                <c:pt idx="26">
                  <c:v>0.26</c:v>
                </c:pt>
              </c:numCache>
            </c:numRef>
          </c:xVal>
          <c:yVal>
            <c:numRef>
              <c:f>Sheet1!$B$1:$B$27</c:f>
              <c:numCache>
                <c:formatCode>General</c:formatCode>
                <c:ptCount val="27"/>
                <c:pt idx="0">
                  <c:v>0</c:v>
                </c:pt>
                <c:pt idx="1">
                  <c:v>1E-8</c:v>
                </c:pt>
                <c:pt idx="2">
                  <c:v>1.6E-7</c:v>
                </c:pt>
                <c:pt idx="3">
                  <c:v>8.0999999999999997E-7</c:v>
                </c:pt>
                <c:pt idx="4">
                  <c:v>2.5600000000000001E-6</c:v>
                </c:pt>
                <c:pt idx="5">
                  <c:v>6.2500000000000028E-6</c:v>
                </c:pt>
                <c:pt idx="6">
                  <c:v>1.296E-5</c:v>
                </c:pt>
                <c:pt idx="7">
                  <c:v>2.4010000000000006E-5</c:v>
                </c:pt>
                <c:pt idx="8">
                  <c:v>4.0960000000000001E-5</c:v>
                </c:pt>
                <c:pt idx="9">
                  <c:v>6.560999999999999E-5</c:v>
                </c:pt>
                <c:pt idx="10">
                  <c:v>1.0000000000000005E-4</c:v>
                </c:pt>
                <c:pt idx="11">
                  <c:v>1.4641E-4</c:v>
                </c:pt>
                <c:pt idx="12">
                  <c:v>2.0735999999999999E-4</c:v>
                </c:pt>
                <c:pt idx="13">
                  <c:v>2.8561000000000005E-4</c:v>
                </c:pt>
                <c:pt idx="14">
                  <c:v>3.8416000000000009E-4</c:v>
                </c:pt>
                <c:pt idx="15">
                  <c:v>5.0624999999999997E-4</c:v>
                </c:pt>
                <c:pt idx="16">
                  <c:v>6.5536000000000001E-4</c:v>
                </c:pt>
                <c:pt idx="17">
                  <c:v>8.3521000000000029E-4</c:v>
                </c:pt>
                <c:pt idx="18">
                  <c:v>1.0497599999999998E-3</c:v>
                </c:pt>
                <c:pt idx="19">
                  <c:v>1.30321E-3</c:v>
                </c:pt>
                <c:pt idx="20">
                  <c:v>1.6000000000000007E-3</c:v>
                </c:pt>
                <c:pt idx="21">
                  <c:v>1.9448099999999995E-3</c:v>
                </c:pt>
                <c:pt idx="22">
                  <c:v>2.34256E-3</c:v>
                </c:pt>
                <c:pt idx="23">
                  <c:v>2.7984100000000003E-3</c:v>
                </c:pt>
                <c:pt idx="24">
                  <c:v>3.3177599999999999E-3</c:v>
                </c:pt>
                <c:pt idx="25">
                  <c:v>3.90625E-3</c:v>
                </c:pt>
                <c:pt idx="26">
                  <c:v>4.5697600000000008E-3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9023544"/>
        <c:axId val="249023936"/>
      </c:scatterChart>
      <c:valAx>
        <c:axId val="2490235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9023936"/>
        <c:crosses val="autoZero"/>
        <c:crossBetween val="midCat"/>
      </c:valAx>
      <c:valAx>
        <c:axId val="249023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902354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7E9AC-F9C0-445C-8059-A0484A22A3F5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8A4B-2845-46FE-8076-A5D91F1FB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94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7E9AC-F9C0-445C-8059-A0484A22A3F5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8A4B-2845-46FE-8076-A5D91F1FB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820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7E9AC-F9C0-445C-8059-A0484A22A3F5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8A4B-2845-46FE-8076-A5D91F1FB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34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7E9AC-F9C0-445C-8059-A0484A22A3F5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8A4B-2845-46FE-8076-A5D91F1FB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5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7E9AC-F9C0-445C-8059-A0484A22A3F5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8A4B-2845-46FE-8076-A5D91F1FB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04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7E9AC-F9C0-445C-8059-A0484A22A3F5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8A4B-2845-46FE-8076-A5D91F1FB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81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7E9AC-F9C0-445C-8059-A0484A22A3F5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8A4B-2845-46FE-8076-A5D91F1FB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991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7E9AC-F9C0-445C-8059-A0484A22A3F5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8A4B-2845-46FE-8076-A5D91F1FB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2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7E9AC-F9C0-445C-8059-A0484A22A3F5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8A4B-2845-46FE-8076-A5D91F1FB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751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7E9AC-F9C0-445C-8059-A0484A22A3F5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8A4B-2845-46FE-8076-A5D91F1FB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43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7E9AC-F9C0-445C-8059-A0484A22A3F5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8A4B-2845-46FE-8076-A5D91F1FB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159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7E9AC-F9C0-445C-8059-A0484A22A3F5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F8A4B-2845-46FE-8076-A5D91F1FB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91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Motion in One Dimension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Examples in the real world?</a:t>
            </a:r>
          </a:p>
          <a:p>
            <a:r>
              <a:rPr lang="en-US" dirty="0" smtClean="0"/>
              <a:t>Why do we start with motion in one dimension?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96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Motion</a:t>
            </a:r>
            <a:r>
              <a:rPr lang="en-US" dirty="0" smtClean="0"/>
              <a:t> takes place </a:t>
            </a:r>
            <a:r>
              <a:rPr lang="en-US" b="1" dirty="0" smtClean="0"/>
              <a:t>over time </a:t>
            </a:r>
            <a:r>
              <a:rPr lang="en-US" dirty="0" smtClean="0"/>
              <a:t>and depends upon a </a:t>
            </a:r>
            <a:r>
              <a:rPr lang="en-US" b="1" dirty="0" smtClean="0"/>
              <a:t>frame of reference.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on a train traveling at 90 km/h. You toss a ball forward on the train. It moves away from your hand at 40 km/h. What is the velocity of the ball at the moment you release it?</a:t>
            </a:r>
          </a:p>
          <a:p>
            <a:r>
              <a:rPr lang="en-US" dirty="0" smtClean="0"/>
              <a:t>You are in a car traveling at 90 km/h. You put your hand out of the window release a ball. What is the velocity of the ball at the moment you release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630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Displacement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As an object moves from one position to another, the length of the straight line drawn from its initial position to its final position is called the </a:t>
                </a:r>
                <a:r>
                  <a:rPr lang="en-US" b="1" dirty="0" smtClean="0"/>
                  <a:t>displacement</a:t>
                </a:r>
                <a:r>
                  <a:rPr lang="en-US" dirty="0" smtClean="0"/>
                  <a:t> of the object.</a:t>
                </a:r>
              </a:p>
              <a:p>
                <a:r>
                  <a:rPr lang="en-US" dirty="0" smtClean="0"/>
                  <a:t>Displacement is a change in position.</a:t>
                </a:r>
              </a:p>
              <a:p>
                <a:pPr marL="0" indent="0">
                  <a:buNone/>
                </a:pPr>
                <a:endParaRPr lang="en-US" sz="480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4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4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4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4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4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4800" dirty="0" smtClean="0"/>
              </a:p>
              <a:p>
                <a:r>
                  <a:rPr lang="en-US" dirty="0" smtClean="0"/>
                  <a:t>Displacement equals final position minus initial position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1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9209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Displacement is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Not always equal to distance traveled – path independent.</a:t>
            </a:r>
          </a:p>
          <a:p>
            <a:r>
              <a:rPr lang="en-US" sz="4000" dirty="0" smtClean="0"/>
              <a:t>Positive or negative.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3568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Velocity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Average velocity is displacement divided by the time interval</a:t>
                </a:r>
              </a:p>
              <a:p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𝑎𝑣𝑔</m:t>
                          </m:r>
                        </m:sub>
                      </m:sSub>
                      <m:r>
                        <a:rPr lang="en-US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440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  <m:r>
                            <a:rPr lang="en-US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440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  <m:r>
                            <a:rPr lang="en-US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  <m:r>
                            <a:rPr lang="en-US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4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4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  <m:r>
                            <a:rPr lang="en-US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4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4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4400" dirty="0" smtClean="0"/>
              </a:p>
              <a:p>
                <a:pPr marL="0" indent="0">
                  <a:buNone/>
                </a:pPr>
                <a:endParaRPr lang="en-US" sz="4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𝑎𝑣𝑒𝑟𝑎𝑔𝑒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𝑣𝑒𝑙𝑜𝑐𝑖𝑡𝑦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𝑐h𝑎𝑛𝑔𝑒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𝑝𝑜𝑠𝑖𝑡𝑖𝑜𝑛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𝑐h𝑎𝑛𝑔𝑒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𝑡𝑖𝑚𝑒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9762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Velocity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not the same as speed.</a:t>
            </a:r>
          </a:p>
          <a:p>
            <a:r>
              <a:rPr lang="en-US" dirty="0" smtClean="0"/>
              <a:t>Can be interpreted graphically.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727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Instantaneous Velocity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measure it?</a:t>
            </a:r>
          </a:p>
          <a:p>
            <a:r>
              <a:rPr lang="en-US" dirty="0" smtClean="0"/>
              <a:t>Can we determine it from a graph of position and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817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9459973"/>
              </p:ext>
            </p:extLst>
          </p:nvPr>
        </p:nvGraphicFramePr>
        <p:xfrm>
          <a:off x="372533" y="287867"/>
          <a:ext cx="11548534" cy="6434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9881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216</Words>
  <Application>Microsoft Office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Motion in One Dimension</vt:lpstr>
      <vt:lpstr>Motion takes place over time and depends upon a frame of reference.</vt:lpstr>
      <vt:lpstr>Displacement</vt:lpstr>
      <vt:lpstr>Displacement is</vt:lpstr>
      <vt:lpstr>Velocity</vt:lpstr>
      <vt:lpstr>Velocity</vt:lpstr>
      <vt:lpstr>Instantaneous Velocity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in One Dimension</dc:title>
  <dc:creator>Downey Meyer</dc:creator>
  <cp:lastModifiedBy>Downey Meyer</cp:lastModifiedBy>
  <cp:revision>4</cp:revision>
  <dcterms:created xsi:type="dcterms:W3CDTF">2016-02-04T13:39:20Z</dcterms:created>
  <dcterms:modified xsi:type="dcterms:W3CDTF">2016-02-04T13:58:14Z</dcterms:modified>
</cp:coreProperties>
</file>