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1"/>
  </p:notesMasterIdLst>
  <p:handoutMasterIdLst>
    <p:handoutMasterId r:id="rId42"/>
  </p:handoutMasterIdLst>
  <p:sldIdLst>
    <p:sldId id="256" r:id="rId2"/>
    <p:sldId id="259" r:id="rId3"/>
    <p:sldId id="260" r:id="rId4"/>
    <p:sldId id="261" r:id="rId5"/>
    <p:sldId id="262" r:id="rId6"/>
    <p:sldId id="263" r:id="rId7"/>
    <p:sldId id="264" r:id="rId8"/>
    <p:sldId id="297"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390E"/>
    <a:srgbClr val="FFFECD"/>
    <a:srgbClr val="FCFACA"/>
    <a:srgbClr val="2E4499"/>
    <a:srgbClr val="F44311"/>
    <a:srgbClr val="0063B1"/>
    <a:srgbClr val="232E5B"/>
    <a:srgbClr val="0064B2"/>
    <a:srgbClr val="000000"/>
    <a:srgbClr val="E5B7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5" autoAdjust="0"/>
    <p:restoredTop sz="86347" autoAdjust="0"/>
  </p:normalViewPr>
  <p:slideViewPr>
    <p:cSldViewPr snapToGrid="0">
      <p:cViewPr varScale="1">
        <p:scale>
          <a:sx n="59" d="100"/>
          <a:sy n="59" d="100"/>
        </p:scale>
        <p:origin x="366" y="66"/>
      </p:cViewPr>
      <p:guideLst>
        <p:guide orient="horz" pos="2160"/>
        <p:guide orient="horz" pos="4032"/>
        <p:guide pos="288"/>
        <p:guide pos="2880"/>
      </p:guideLst>
    </p:cSldViewPr>
  </p:slideViewPr>
  <p:outlineViewPr>
    <p:cViewPr>
      <p:scale>
        <a:sx n="33" d="100"/>
        <a:sy n="33" d="100"/>
      </p:scale>
      <p:origin x="0" y="-3334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1" d="100"/>
          <a:sy n="101" d="100"/>
        </p:scale>
        <p:origin x="-5336"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7/29/2016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23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9319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The key word in this law is </a:t>
            </a:r>
            <a:r>
              <a:rPr lang="en-US" i="1" dirty="0">
                <a:ea typeface="ＭＳ Ｐゴシック" charset="0"/>
                <a:cs typeface="ＭＳ Ｐゴシック" charset="0"/>
              </a:rPr>
              <a:t>continues: </a:t>
            </a:r>
            <a:r>
              <a:rPr lang="en-US" dirty="0">
                <a:ea typeface="ＭＳ Ｐゴシック" charset="0"/>
                <a:cs typeface="ＭＳ Ｐゴシック" charset="0"/>
              </a:rPr>
              <a:t>An object </a:t>
            </a:r>
            <a:r>
              <a:rPr lang="en-US" i="1" dirty="0">
                <a:ea typeface="ＭＳ Ｐゴシック" charset="0"/>
                <a:cs typeface="ＭＳ Ｐゴシック" charset="0"/>
              </a:rPr>
              <a:t>continues </a:t>
            </a:r>
            <a:r>
              <a:rPr lang="en-US" dirty="0">
                <a:ea typeface="ＭＳ Ｐゴシック" charset="0"/>
                <a:cs typeface="ＭＳ Ｐゴシック" charset="0"/>
              </a:rPr>
              <a:t>to do whatever it happens to be doing unless a force is exerted upon it. </a:t>
            </a:r>
          </a:p>
          <a:p>
            <a:pPr marL="171450" indent="-171450">
              <a:buFont typeface="Arial"/>
              <a:buChar char="•"/>
            </a:pPr>
            <a:r>
              <a:rPr lang="en-US" dirty="0">
                <a:ea typeface="ＭＳ Ｐゴシック" charset="0"/>
                <a:cs typeface="ＭＳ Ｐゴシック" charset="0"/>
              </a:rPr>
              <a:t>If it is at rest, it </a:t>
            </a:r>
            <a:r>
              <a:rPr lang="en-US" i="1" dirty="0">
                <a:ea typeface="ＭＳ Ｐゴシック" charset="0"/>
                <a:cs typeface="ＭＳ Ｐゴシック" charset="0"/>
              </a:rPr>
              <a:t>continues </a:t>
            </a:r>
            <a:r>
              <a:rPr lang="en-US" dirty="0">
                <a:ea typeface="ＭＳ Ｐゴシック" charset="0"/>
                <a:cs typeface="ＭＳ Ｐゴシック" charset="0"/>
              </a:rPr>
              <a:t>in a state of rest. </a:t>
            </a:r>
          </a:p>
          <a:p>
            <a:pPr marL="171450" indent="-171450">
              <a:buFont typeface="Arial"/>
              <a:buChar char="•"/>
            </a:pPr>
            <a:r>
              <a:rPr lang="en-US" dirty="0">
                <a:ea typeface="ＭＳ Ｐゴシック" charset="0"/>
                <a:cs typeface="ＭＳ Ｐゴシック" charset="0"/>
              </a:rPr>
              <a:t>If an object is moving, it </a:t>
            </a:r>
            <a:r>
              <a:rPr lang="en-US" i="1" dirty="0">
                <a:ea typeface="ＭＳ Ｐゴシック" charset="0"/>
                <a:cs typeface="ＭＳ Ｐゴシック" charset="0"/>
              </a:rPr>
              <a:t>continues </a:t>
            </a:r>
            <a:r>
              <a:rPr lang="en-US" dirty="0">
                <a:ea typeface="ＭＳ Ｐゴシック" charset="0"/>
                <a:cs typeface="ＭＳ Ｐゴシック" charset="0"/>
              </a:rPr>
              <a:t>to move without turning or changing its speed.</a:t>
            </a:r>
          </a:p>
        </p:txBody>
      </p:sp>
    </p:spTree>
    <p:extLst>
      <p:ext uri="{BB962C8B-B14F-4D97-AF65-F5344CB8AC3E}">
        <p14:creationId xmlns:p14="http://schemas.microsoft.com/office/powerpoint/2010/main" val="2019147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899658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4145057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37A8DDEC-1767-F44A-AE58-0241FA95E0C5}" type="slidenum">
              <a:rPr lang="en-US"/>
              <a:pPr algn="r" eaLnBrk="1" hangingPunct="1"/>
              <a:t>13</a:t>
            </a:fld>
            <a:endParaRPr lang="en-US"/>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A. 5 N to the left.</a:t>
            </a:r>
          </a:p>
        </p:txBody>
      </p:sp>
    </p:spTree>
    <p:extLst>
      <p:ext uri="{BB962C8B-B14F-4D97-AF65-F5344CB8AC3E}">
        <p14:creationId xmlns:p14="http://schemas.microsoft.com/office/powerpoint/2010/main" val="2980543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914CF7CD-3843-664F-A4C9-4F950C82982E}" type="slidenum">
              <a:rPr lang="en-US"/>
              <a:pPr algn="r" eaLnBrk="1" hangingPunct="1"/>
              <a:t>14</a:t>
            </a:fld>
            <a:endParaRPr lang="en-US"/>
          </a:p>
        </p:txBody>
      </p:sp>
      <p:sp>
        <p:nvSpPr>
          <p:cNvPr id="31747"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defRPr/>
            </a:pPr>
            <a:r>
              <a:rPr lang="en-US" altLang="en-US" dirty="0">
                <a:latin typeface="Arial" panose="020B0604020202020204" pitchFamily="34" charset="0"/>
                <a:ea typeface="ＭＳ Ｐゴシック" panose="020B0600070205080204" pitchFamily="34" charset="-128"/>
              </a:rPr>
              <a:t>When you take a 15-N force to the right </a:t>
            </a:r>
            <a:r>
              <a:rPr lang="en-US" altLang="en-US" b="1" dirty="0">
                <a:latin typeface="Arial" panose="020B0604020202020204" pitchFamily="34" charset="0"/>
                <a:ea typeface="ＭＳ Ｐゴシック" panose="020B0600070205080204" pitchFamily="34" charset="-128"/>
              </a:rPr>
              <a:t>added</a:t>
            </a:r>
            <a:r>
              <a:rPr lang="en-US" altLang="en-US" dirty="0">
                <a:latin typeface="Arial" panose="020B0604020202020204" pitchFamily="34" charset="0"/>
                <a:ea typeface="ＭＳ Ｐゴシック" panose="020B0600070205080204" pitchFamily="34" charset="-128"/>
              </a:rPr>
              <a:t> to a 20-N force to the left, because the two forces are in </a:t>
            </a:r>
            <a:r>
              <a:rPr lang="en-US" altLang="en-US" b="1" dirty="0">
                <a:effectLst>
                  <a:outerShdw blurRad="38100" dist="38100" dir="2700000" algn="tl">
                    <a:srgbClr val="C0C0C0"/>
                  </a:outerShdw>
                </a:effectLst>
                <a:latin typeface="Arial" panose="020B0604020202020204" pitchFamily="34" charset="0"/>
                <a:ea typeface="ＭＳ Ｐゴシック" panose="020B0600070205080204" pitchFamily="34" charset="-128"/>
              </a:rPr>
              <a:t>opposite</a:t>
            </a:r>
            <a:r>
              <a:rPr lang="en-US" altLang="en-US" dirty="0">
                <a:latin typeface="Arial" panose="020B0604020202020204" pitchFamily="34" charset="0"/>
                <a:ea typeface="ＭＳ Ｐゴシック" panose="020B0600070205080204" pitchFamily="34" charset="-128"/>
              </a:rPr>
              <a:t> </a:t>
            </a:r>
            <a:r>
              <a:rPr lang="en-US" altLang="en-US" b="1" dirty="0">
                <a:effectLst>
                  <a:outerShdw blurRad="38100" dist="38100" dir="2700000" algn="tl">
                    <a:srgbClr val="C0C0C0"/>
                  </a:outerShdw>
                </a:effectLst>
                <a:latin typeface="Arial" panose="020B0604020202020204" pitchFamily="34" charset="0"/>
                <a:ea typeface="ＭＳ Ｐゴシック" panose="020B0600070205080204" pitchFamily="34" charset="-128"/>
              </a:rPr>
              <a:t>directions</a:t>
            </a:r>
            <a:r>
              <a:rPr lang="en-US" altLang="en-US" dirty="0">
                <a:latin typeface="Arial" panose="020B0604020202020204" pitchFamily="34" charset="0"/>
                <a:ea typeface="ＭＳ Ｐゴシック" panose="020B0600070205080204" pitchFamily="34" charset="-128"/>
              </a:rPr>
              <a:t>, they in fact </a:t>
            </a:r>
            <a:r>
              <a:rPr lang="en-US" altLang="en-US" b="1" dirty="0">
                <a:effectLst>
                  <a:outerShdw blurRad="38100" dist="38100" dir="2700000" algn="tl">
                    <a:srgbClr val="C0C0C0"/>
                  </a:outerShdw>
                </a:effectLst>
                <a:latin typeface="Arial" panose="020B0604020202020204" pitchFamily="34" charset="0"/>
                <a:ea typeface="ＭＳ Ｐゴシック" panose="020B0600070205080204" pitchFamily="34" charset="-128"/>
              </a:rPr>
              <a:t>subtract</a:t>
            </a:r>
            <a:r>
              <a:rPr lang="en-US" altLang="en-US" dirty="0">
                <a:latin typeface="Arial" panose="020B0604020202020204" pitchFamily="34" charset="0"/>
                <a:ea typeface="ＭＳ Ｐゴシック" panose="020B0600070205080204" pitchFamily="34" charset="-128"/>
              </a:rPr>
              <a:t>, rather than add.</a:t>
            </a:r>
          </a:p>
          <a:p>
            <a:pPr eaLnBrk="1" hangingPunct="1">
              <a:defRPr/>
            </a:pPr>
            <a:r>
              <a:rPr lang="en-US" altLang="en-US" dirty="0">
                <a:latin typeface="Arial" panose="020B0604020202020204" pitchFamily="34" charset="0"/>
                <a:ea typeface="ＭＳ Ｐゴシック" panose="020B0600070205080204" pitchFamily="34" charset="-128"/>
              </a:rPr>
              <a:t>So, the larger 20-N force to the left is cut back by the 15-N force to the right, so that the remaining force, that is, the net force, is only 5 N to the left.</a:t>
            </a:r>
          </a:p>
        </p:txBody>
      </p:sp>
    </p:spTree>
    <p:extLst>
      <p:ext uri="{BB962C8B-B14F-4D97-AF65-F5344CB8AC3E}">
        <p14:creationId xmlns:p14="http://schemas.microsoft.com/office/powerpoint/2010/main" val="1952112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B1387383-F74C-B74F-8B7A-79E4308B54D1}" type="slidenum">
              <a:rPr lang="en-US"/>
              <a:pPr algn="r" eaLnBrk="1" hangingPunct="1"/>
              <a:t>15</a:t>
            </a:fld>
            <a:endParaRPr lang="en-US"/>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D. 5 N to the left</a:t>
            </a:r>
          </a:p>
        </p:txBody>
      </p:sp>
    </p:spTree>
    <p:extLst>
      <p:ext uri="{BB962C8B-B14F-4D97-AF65-F5344CB8AC3E}">
        <p14:creationId xmlns:p14="http://schemas.microsoft.com/office/powerpoint/2010/main" val="440443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08E59E68-4EF3-AA4C-ABC9-43FE864D9686}" type="slidenum">
              <a:rPr lang="en-US"/>
              <a:pPr algn="r" eaLnBrk="1" hangingPunct="1"/>
              <a:t>16</a:t>
            </a:fld>
            <a:endParaRPr lang="en-US"/>
          </a:p>
        </p:txBody>
      </p:sp>
      <p:sp>
        <p:nvSpPr>
          <p:cNvPr id="35843"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defRPr/>
            </a:pPr>
            <a:r>
              <a:rPr lang="en-US" dirty="0">
                <a:ea typeface="+mn-ea"/>
                <a:cs typeface="+mn-cs"/>
              </a:rPr>
              <a:t>When you take a 10-N force to the right </a:t>
            </a:r>
            <a:r>
              <a:rPr lang="en-US" b="1" dirty="0">
                <a:ea typeface="+mn-ea"/>
                <a:cs typeface="+mn-cs"/>
              </a:rPr>
              <a:t>added</a:t>
            </a:r>
            <a:r>
              <a:rPr lang="en-US" dirty="0">
                <a:ea typeface="+mn-ea"/>
                <a:cs typeface="+mn-cs"/>
              </a:rPr>
              <a:t> to a 5-N force to the left, because the two forces are in </a:t>
            </a:r>
            <a:r>
              <a:rPr lang="en-US" b="1" dirty="0">
                <a:effectLst>
                  <a:outerShdw blurRad="38100" dist="38100" dir="2700000" algn="tl">
                    <a:srgbClr val="DDDDDD"/>
                  </a:outerShdw>
                </a:effectLst>
                <a:ea typeface="+mn-ea"/>
                <a:cs typeface="+mn-cs"/>
              </a:rPr>
              <a:t>opposite</a:t>
            </a:r>
            <a:r>
              <a:rPr lang="en-US" dirty="0">
                <a:ea typeface="+mn-ea"/>
                <a:cs typeface="+mn-cs"/>
              </a:rPr>
              <a:t> </a:t>
            </a:r>
            <a:r>
              <a:rPr lang="en-US" b="1" dirty="0">
                <a:effectLst>
                  <a:outerShdw blurRad="38100" dist="38100" dir="2700000" algn="tl">
                    <a:srgbClr val="DDDDDD"/>
                  </a:outerShdw>
                </a:effectLst>
                <a:ea typeface="+mn-ea"/>
                <a:cs typeface="+mn-cs"/>
              </a:rPr>
              <a:t>directions</a:t>
            </a:r>
            <a:r>
              <a:rPr lang="en-US" dirty="0">
                <a:ea typeface="+mn-ea"/>
                <a:cs typeface="+mn-cs"/>
              </a:rPr>
              <a:t>, they in fact </a:t>
            </a:r>
            <a:r>
              <a:rPr lang="en-US" b="1" dirty="0">
                <a:effectLst>
                  <a:outerShdw blurRad="38100" dist="38100" dir="2700000" algn="tl">
                    <a:srgbClr val="DDDDDD"/>
                  </a:outerShdw>
                </a:effectLst>
                <a:ea typeface="+mn-ea"/>
                <a:cs typeface="+mn-cs"/>
              </a:rPr>
              <a:t>subtract</a:t>
            </a:r>
            <a:r>
              <a:rPr lang="en-US" dirty="0">
                <a:ea typeface="+mn-ea"/>
                <a:cs typeface="+mn-cs"/>
              </a:rPr>
              <a:t>, rather than add. </a:t>
            </a:r>
          </a:p>
          <a:p>
            <a:pPr eaLnBrk="1" hangingPunct="1">
              <a:defRPr/>
            </a:pPr>
            <a:r>
              <a:rPr lang="en-US" dirty="0">
                <a:ea typeface="+mn-ea"/>
                <a:cs typeface="+mn-cs"/>
              </a:rPr>
              <a:t>So, the larger 10-N force to the right is cut back by the 5-N force to the left, so that the remaining force, that is, the net force, is only 5 N to the right.</a:t>
            </a:r>
          </a:p>
        </p:txBody>
      </p:sp>
    </p:spTree>
    <p:extLst>
      <p:ext uri="{BB962C8B-B14F-4D97-AF65-F5344CB8AC3E}">
        <p14:creationId xmlns:p14="http://schemas.microsoft.com/office/powerpoint/2010/main" val="3843960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870183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4161099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D. All of the above are correct.</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1405236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196428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D. All of the above are correct.</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998163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281041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422832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403873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512014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49FFDA5B-8647-6D43-A9DA-0F47DCE030E0}" type="slidenum">
              <a:rPr lang="en-US"/>
              <a:pPr algn="r" eaLnBrk="1" hangingPunct="1"/>
              <a:t>25</a:t>
            </a:fld>
            <a:endParaRPr lang="en-US"/>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A. vector quantities.</a:t>
            </a:r>
          </a:p>
        </p:txBody>
      </p:sp>
    </p:spTree>
    <p:extLst>
      <p:ext uri="{BB962C8B-B14F-4D97-AF65-F5344CB8AC3E}">
        <p14:creationId xmlns:p14="http://schemas.microsoft.com/office/powerpoint/2010/main" val="1581475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B1EE99A3-59E7-0B40-B313-1ABD10D1CE85}" type="slidenum">
              <a:rPr lang="en-US"/>
              <a:pPr algn="r" eaLnBrk="1" hangingPunct="1"/>
              <a:t>26</a:t>
            </a:fld>
            <a:endParaRPr lang="en-US"/>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ea typeface="ＭＳ Ｐゴシック" charset="0"/>
                <a:cs typeface="ＭＳ Ｐゴシック" charset="0"/>
              </a:rPr>
              <a:t>Vector addition takes into account the signs of quantities. So quantities, such as forces can be either positive or negative. In this way, two forces (forces), one positive and the other negative, can add to zero. But there is no way that two masses (scalars) can add to zero.</a:t>
            </a:r>
          </a:p>
        </p:txBody>
      </p:sp>
    </p:spTree>
    <p:extLst>
      <p:ext uri="{BB962C8B-B14F-4D97-AF65-F5344CB8AC3E}">
        <p14:creationId xmlns:p14="http://schemas.microsoft.com/office/powerpoint/2010/main" val="544088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1248589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105080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2672380D-B13E-E848-B1EE-F63690D9DCC4}" type="slidenum">
              <a:rPr lang="en-US"/>
              <a:pPr algn="r" eaLnBrk="1" hangingPunct="1"/>
              <a:t>29</a:t>
            </a:fld>
            <a:endParaRPr lang="en-US"/>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B. half your weight.</a:t>
            </a:r>
          </a:p>
        </p:txBody>
      </p:sp>
    </p:spTree>
    <p:extLst>
      <p:ext uri="{BB962C8B-B14F-4D97-AF65-F5344CB8AC3E}">
        <p14:creationId xmlns:p14="http://schemas.microsoft.com/office/powerpoint/2010/main" val="4231308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548063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0537FF70-E66A-F143-8401-BBD850FB6A1A}" type="slidenum">
              <a:rPr lang="en-US"/>
              <a:pPr algn="r" eaLnBrk="1" hangingPunct="1"/>
              <a:t>30</a:t>
            </a:fld>
            <a:endParaRPr lang="en-US"/>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You are at rest on the scales, so </a:t>
            </a:r>
            <a:r>
              <a:rPr lang="en-US">
                <a:ea typeface="ＭＳ Ｐゴシック" charset="0"/>
                <a:cs typeface="ＭＳ Ｐゴシック" charset="0"/>
                <a:sym typeface="Symbol" charset="0"/>
              </a:rPr>
              <a:t></a:t>
            </a:r>
            <a:r>
              <a:rPr lang="en-US" i="1">
                <a:ea typeface="ＭＳ Ｐゴシック" charset="0"/>
                <a:cs typeface="ＭＳ Ｐゴシック" charset="0"/>
                <a:sym typeface="Symbol" charset="0"/>
              </a:rPr>
              <a:t>F</a:t>
            </a:r>
            <a:r>
              <a:rPr lang="en-US">
                <a:ea typeface="ＭＳ Ｐゴシック" charset="0"/>
                <a:cs typeface="ＭＳ Ｐゴシック" charset="0"/>
                <a:sym typeface="Symbol" charset="0"/>
              </a:rPr>
              <a:t> = 0. The sum of the two upward support forces is equal to your weight.</a:t>
            </a:r>
          </a:p>
          <a:p>
            <a:pPr eaLnBrk="1" hangingPunct="1"/>
            <a:r>
              <a:rPr lang="en-US">
                <a:ea typeface="ＭＳ Ｐゴシック" charset="0"/>
                <a:cs typeface="ＭＳ Ｐゴシック" charset="0"/>
                <a:sym typeface="Symbol" charset="0"/>
              </a:rPr>
              <a:t>Your weight is distributed over the two scales. So, each scale reads half your weight.</a:t>
            </a:r>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89427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184082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708983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50A9D7EA-9B9E-D04F-9510-7BF011523166}" type="slidenum">
              <a:rPr lang="en-US"/>
              <a:pPr algn="r" eaLnBrk="1" hangingPunct="1"/>
              <a:t>33</a:t>
            </a:fld>
            <a:endParaRPr lang="en-US"/>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C. Both of the above.</a:t>
            </a:r>
          </a:p>
        </p:txBody>
      </p:sp>
    </p:spTree>
    <p:extLst>
      <p:ext uri="{BB962C8B-B14F-4D97-AF65-F5344CB8AC3E}">
        <p14:creationId xmlns:p14="http://schemas.microsoft.com/office/powerpoint/2010/main" val="11062792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B55EBED8-81E7-4A41-874D-6D9886332F7E}" type="slidenum">
              <a:rPr lang="en-US"/>
              <a:pPr algn="r" eaLnBrk="1" hangingPunct="1"/>
              <a:t>34</a:t>
            </a:fld>
            <a:endParaRPr lang="en-US"/>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ea typeface="ＭＳ Ｐゴシック" charset="0"/>
                <a:cs typeface="ＭＳ Ｐゴシック" charset="0"/>
              </a:rPr>
              <a:t>For an object to be in equilibrium, it does not necessarily have to be at rest. </a:t>
            </a:r>
          </a:p>
          <a:p>
            <a:pPr eaLnBrk="1" hangingPunct="1"/>
            <a:r>
              <a:rPr lang="en-US" dirty="0">
                <a:ea typeface="ＭＳ Ｐゴシック" charset="0"/>
                <a:cs typeface="ＭＳ Ｐゴシック" charset="0"/>
              </a:rPr>
              <a:t>It can be in equilibrium as long as it is not </a:t>
            </a:r>
            <a:r>
              <a:rPr lang="en-US" b="1" dirty="0">
                <a:ea typeface="ＭＳ Ｐゴシック" charset="0"/>
                <a:cs typeface="ＭＳ Ｐゴシック" charset="0"/>
              </a:rPr>
              <a:t>changing</a:t>
            </a:r>
            <a:r>
              <a:rPr lang="en-US" dirty="0">
                <a:ea typeface="ＭＳ Ｐゴシック" charset="0"/>
                <a:cs typeface="ＭＳ Ｐゴシック" charset="0"/>
              </a:rPr>
              <a:t> its motion. </a:t>
            </a:r>
          </a:p>
          <a:p>
            <a:pPr eaLnBrk="1" hangingPunct="1"/>
            <a:r>
              <a:rPr lang="en-US" dirty="0">
                <a:ea typeface="ＭＳ Ｐゴシック" charset="0"/>
                <a:cs typeface="ＭＳ Ｐゴシック" charset="0"/>
              </a:rPr>
              <a:t>If it is initially at rest it must continue to remain at rest.</a:t>
            </a:r>
          </a:p>
          <a:p>
            <a:pPr eaLnBrk="1" hangingPunct="1"/>
            <a:r>
              <a:rPr lang="en-US" dirty="0">
                <a:ea typeface="ＭＳ Ｐゴシック" charset="0"/>
                <a:cs typeface="ＭＳ Ｐゴシック" charset="0"/>
              </a:rPr>
              <a:t>If it is initially in motion it must continue in motion at a steady rate in a straight-line path.</a:t>
            </a:r>
          </a:p>
        </p:txBody>
      </p:sp>
    </p:spTree>
    <p:extLst>
      <p:ext uri="{BB962C8B-B14F-4D97-AF65-F5344CB8AC3E}">
        <p14:creationId xmlns:p14="http://schemas.microsoft.com/office/powerpoint/2010/main" val="3867271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BE7BF479-E8B2-C44A-9CEF-C600A724C247}" type="slidenum">
              <a:rPr lang="en-US"/>
              <a:pPr algn="r" eaLnBrk="1" hangingPunct="1"/>
              <a:t>35</a:t>
            </a:fld>
            <a:endParaRPr lang="en-US"/>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ea typeface="ＭＳ Ｐゴシック" charset="0"/>
                <a:cs typeface="ＭＳ Ｐゴシック" charset="0"/>
              </a:rPr>
              <a:t>C. equal to 75 N</a:t>
            </a:r>
          </a:p>
        </p:txBody>
      </p:sp>
    </p:spTree>
    <p:extLst>
      <p:ext uri="{BB962C8B-B14F-4D97-AF65-F5344CB8AC3E}">
        <p14:creationId xmlns:p14="http://schemas.microsoft.com/office/powerpoint/2010/main" val="25800608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58B25E83-50C4-D545-9E3F-E181227AC141}" type="slidenum">
              <a:rPr lang="en-US"/>
              <a:pPr algn="r" eaLnBrk="1" hangingPunct="1"/>
              <a:t>36</a:t>
            </a:fld>
            <a:endParaRPr lang="en-US"/>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r>
              <a:rPr lang="en-US" dirty="0">
                <a:ea typeface="ＭＳ Ｐゴシック" charset="0"/>
                <a:cs typeface="ＭＳ Ｐゴシック" charset="0"/>
              </a:rPr>
              <a:t>The crate is in dynamic equilibrium. So there is no NET force acting on it.</a:t>
            </a:r>
          </a:p>
          <a:p>
            <a:r>
              <a:rPr lang="en-US" dirty="0">
                <a:ea typeface="ＭＳ Ｐゴシック" charset="0"/>
                <a:cs typeface="ＭＳ Ｐゴシック" charset="0"/>
              </a:rPr>
              <a:t>So you must apply a force that balances out the force of friction. Which means it must be equal and opposite to the force of friction. So if Friction is 75 N to the left, the Applied Force from you is 75 N to the right.</a:t>
            </a:r>
          </a:p>
        </p:txBody>
      </p:sp>
    </p:spTree>
    <p:extLst>
      <p:ext uri="{BB962C8B-B14F-4D97-AF65-F5344CB8AC3E}">
        <p14:creationId xmlns:p14="http://schemas.microsoft.com/office/powerpoint/2010/main" val="26931090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257047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8B7676A6-7D9B-7847-B38F-E7D5F4108B15}" type="slidenum">
              <a:rPr lang="en-US"/>
              <a:pPr algn="r" eaLnBrk="1" hangingPunct="1"/>
              <a:t>38</a:t>
            </a:fld>
            <a:endParaRPr lang="en-US"/>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C. in your hand</a:t>
            </a:r>
          </a:p>
        </p:txBody>
      </p:sp>
    </p:spTree>
    <p:extLst>
      <p:ext uri="{BB962C8B-B14F-4D97-AF65-F5344CB8AC3E}">
        <p14:creationId xmlns:p14="http://schemas.microsoft.com/office/powerpoint/2010/main" val="23705966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07D6A687-5FEC-BF42-AFE1-5B12A9136578}" type="slidenum">
              <a:rPr lang="en-US"/>
              <a:pPr algn="r" eaLnBrk="1" hangingPunct="1"/>
              <a:t>39</a:t>
            </a:fld>
            <a:endParaRPr lang="en-US"/>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C. in your hand</a:t>
            </a:r>
          </a:p>
        </p:txBody>
      </p:sp>
    </p:spTree>
    <p:extLst>
      <p:ext uri="{BB962C8B-B14F-4D97-AF65-F5344CB8AC3E}">
        <p14:creationId xmlns:p14="http://schemas.microsoft.com/office/powerpoint/2010/main" val="4095100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952195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624936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245617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367110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67122323-9FAC-364D-B0DE-5D3CA7BE254B}" type="slidenum">
              <a:rPr lang="en-US"/>
              <a:pPr algn="r" eaLnBrk="1" hangingPunct="1"/>
              <a:t>8</a:t>
            </a:fld>
            <a:endParaRPr lang="en-US"/>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ea typeface="ＭＳ Ｐゴシック" charset="0"/>
                <a:cs typeface="ＭＳ Ｐゴシック" charset="0"/>
              </a:rPr>
              <a:t>C. discover the property called inertia.</a:t>
            </a:r>
          </a:p>
        </p:txBody>
      </p:sp>
    </p:spTree>
    <p:extLst>
      <p:ext uri="{BB962C8B-B14F-4D97-AF65-F5344CB8AC3E}">
        <p14:creationId xmlns:p14="http://schemas.microsoft.com/office/powerpoint/2010/main" val="4187198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67122323-9FAC-364D-B0DE-5D3CA7BE254B}" type="slidenum">
              <a:rPr lang="en-US"/>
              <a:pPr algn="r" eaLnBrk="1" hangingPunct="1"/>
              <a:t>9</a:t>
            </a:fld>
            <a:endParaRPr lang="en-US"/>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ea typeface="Batang" charset="0"/>
                <a:cs typeface="Batang" charset="0"/>
              </a:rPr>
              <a:t>Inertia is a property of matter.</a:t>
            </a:r>
          </a:p>
          <a:p>
            <a:pPr eaLnBrk="1" hangingPunct="1"/>
            <a:r>
              <a:rPr lang="en-US" dirty="0">
                <a:ea typeface="Batang" charset="0"/>
                <a:cs typeface="Batang" charset="0"/>
              </a:rPr>
              <a:t>It is not a reason for the behavior of matter.</a:t>
            </a:r>
            <a:endParaRPr lang="en-US" dirty="0">
              <a:ea typeface="ＭＳ Ｐゴシック" charset="0"/>
              <a:cs typeface="ＭＳ Ｐゴシック" charset="0"/>
            </a:endParaRPr>
          </a:p>
        </p:txBody>
      </p:sp>
    </p:spTree>
    <p:extLst>
      <p:ext uri="{BB962C8B-B14F-4D97-AF65-F5344CB8AC3E}">
        <p14:creationId xmlns:p14="http://schemas.microsoft.com/office/powerpoint/2010/main" val="1142964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xmlns="">
                <a:solidFill>
                  <a:schemeClr val="accent1"/>
                </a:solidFill>
              </a14:hiddenFill>
            </a:ext>
          </a:extLst>
        </p:spPr>
        <p:txBody>
          <a:bodyPr lIns="91440"/>
          <a:lstStyle>
            <a:lvl1pPr>
              <a:defRPr>
                <a:solidFill>
                  <a:srgbClr val="F44311"/>
                </a:solidFill>
              </a:defRPr>
            </a:lvl1pPr>
          </a:lstStyle>
          <a:p>
            <a:pPr lvl="0"/>
            <a:r>
              <a:rPr lang="en-US" noProof="0" dirty="0"/>
              <a:t>Click to edit</a:t>
            </a:r>
            <a:br>
              <a:rPr lang="en-US" noProof="0" dirty="0"/>
            </a:br>
            <a:r>
              <a:rPr lang="en-US" noProof="0" dirty="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a:ex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Lecture Outline</a:t>
            </a:r>
          </a:p>
        </p:txBody>
      </p:sp>
      <p:sp>
        <p:nvSpPr>
          <p:cNvPr id="4113" name="Rectangle 17"/>
          <p:cNvSpPr>
            <a:spLocks noGrp="1" noChangeArrowheads="1"/>
          </p:cNvSpPr>
          <p:nvPr>
            <p:ph type="ftr" sz="quarter" idx="3"/>
          </p:nvPr>
        </p:nvSpPr>
        <p:spPr>
          <a:xfrm>
            <a:off x="87313" y="6613525"/>
            <a:ext cx="5399087" cy="179388"/>
          </a:xfrm>
          <a:prstGeom prst="rect">
            <a:avLst/>
          </a:prstGeom>
        </p:spPr>
        <p:txBody>
          <a:bodyPr/>
          <a:lstStyle>
            <a:lvl1pPr>
              <a:defRPr/>
            </a:lvl1pPr>
          </a:lstStyle>
          <a:p>
            <a:r>
              <a:rPr lang="en-GB" dirty="0"/>
              <a:t>© 2015 Pearson Education, Inc.</a:t>
            </a:r>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Box 6"/>
          <p:cNvSpPr txBox="1"/>
          <p:nvPr userDrawn="1"/>
        </p:nvSpPr>
        <p:spPr>
          <a:xfrm>
            <a:off x="-9672" y="6569604"/>
            <a:ext cx="2975212" cy="230832"/>
          </a:xfrm>
          <a:prstGeom prst="rect">
            <a:avLst/>
          </a:prstGeom>
          <a:noFill/>
        </p:spPr>
        <p:txBody>
          <a:bodyPr wrap="square" rtlCol="0">
            <a:spAutoFit/>
          </a:bodyPr>
          <a:lstStyle/>
          <a:p>
            <a:pPr algn="l"/>
            <a:r>
              <a:rPr lang="en-GB" sz="900" dirty="0"/>
              <a:t>© 2015 Pearson Education, Inc.</a:t>
            </a:r>
          </a:p>
        </p:txBody>
      </p:sp>
      <p:sp>
        <p:nvSpPr>
          <p:cNvPr id="4" name="Content Placeholder 3"/>
          <p:cNvSpPr>
            <a:spLocks noGrp="1"/>
          </p:cNvSpPr>
          <p:nvPr>
            <p:ph sz="quarter" idx="10"/>
          </p:nvPr>
        </p:nvSpPr>
        <p:spPr>
          <a:xfrm>
            <a:off x="225425" y="1484313"/>
            <a:ext cx="3551238" cy="649287"/>
          </a:xfrm>
        </p:spPr>
        <p:txBody>
          <a:bodyPr/>
          <a:lstStyle>
            <a:lvl1pPr marL="0" indent="0">
              <a:buNone/>
              <a:defRPr/>
            </a:lvl1pPr>
          </a:lstStyle>
          <a:p>
            <a:pPr lvl="0"/>
            <a:endParaRPr lang="en-US" dirty="0"/>
          </a:p>
        </p:txBody>
      </p:sp>
      <p:sp>
        <p:nvSpPr>
          <p:cNvPr id="6" name="Content Placeholder 5"/>
          <p:cNvSpPr>
            <a:spLocks noGrp="1"/>
          </p:cNvSpPr>
          <p:nvPr>
            <p:ph sz="quarter" idx="11"/>
          </p:nvPr>
        </p:nvSpPr>
        <p:spPr>
          <a:xfrm>
            <a:off x="5513388" y="1536700"/>
            <a:ext cx="3073400" cy="596900"/>
          </a:xfrm>
        </p:spPr>
        <p:txBody>
          <a:bodyPr/>
          <a:lstStyle/>
          <a:p>
            <a:pPr lvl="0"/>
            <a:endParaRPr lang="en-US" dirty="0"/>
          </a:p>
        </p:txBody>
      </p:sp>
      <p:sp>
        <p:nvSpPr>
          <p:cNvPr id="9" name="Content Placeholder 8"/>
          <p:cNvSpPr>
            <a:spLocks noGrp="1"/>
          </p:cNvSpPr>
          <p:nvPr>
            <p:ph sz="quarter" idx="12"/>
          </p:nvPr>
        </p:nvSpPr>
        <p:spPr>
          <a:xfrm>
            <a:off x="411884" y="2772457"/>
            <a:ext cx="7632700" cy="226695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825819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Box 6"/>
          <p:cNvSpPr txBox="1"/>
          <p:nvPr userDrawn="1"/>
        </p:nvSpPr>
        <p:spPr>
          <a:xfrm>
            <a:off x="-9672" y="6569604"/>
            <a:ext cx="2975212" cy="230832"/>
          </a:xfrm>
          <a:prstGeom prst="rect">
            <a:avLst/>
          </a:prstGeom>
          <a:noFill/>
        </p:spPr>
        <p:txBody>
          <a:bodyPr wrap="square" rtlCol="0">
            <a:spAutoFit/>
          </a:bodyPr>
          <a:lstStyle/>
          <a:p>
            <a:pPr algn="l"/>
            <a:r>
              <a:rPr lang="en-GB" sz="900" dirty="0"/>
              <a:t>© 2015 Pearson Education, Inc.</a:t>
            </a:r>
          </a:p>
        </p:txBody>
      </p:sp>
      <p:sp>
        <p:nvSpPr>
          <p:cNvPr id="4" name="Content Placeholder 3"/>
          <p:cNvSpPr>
            <a:spLocks noGrp="1"/>
          </p:cNvSpPr>
          <p:nvPr>
            <p:ph sz="quarter" idx="10"/>
          </p:nvPr>
        </p:nvSpPr>
        <p:spPr>
          <a:xfrm>
            <a:off x="225425" y="1484313"/>
            <a:ext cx="3551238" cy="649287"/>
          </a:xfrm>
        </p:spPr>
        <p:txBody>
          <a:bodyPr/>
          <a:lstStyle>
            <a:lvl1pPr marL="0" indent="0">
              <a:buNone/>
              <a:defRPr/>
            </a:lvl1pPr>
          </a:lstStyle>
          <a:p>
            <a:pPr lvl="0"/>
            <a:endParaRPr lang="en-US" dirty="0"/>
          </a:p>
        </p:txBody>
      </p:sp>
      <p:sp>
        <p:nvSpPr>
          <p:cNvPr id="6" name="Content Placeholder 5"/>
          <p:cNvSpPr>
            <a:spLocks noGrp="1"/>
          </p:cNvSpPr>
          <p:nvPr>
            <p:ph sz="quarter" idx="11"/>
          </p:nvPr>
        </p:nvSpPr>
        <p:spPr>
          <a:xfrm>
            <a:off x="5513388" y="1536700"/>
            <a:ext cx="3073400" cy="596900"/>
          </a:xfrm>
        </p:spPr>
        <p:txBody>
          <a:bodyPr/>
          <a:lstStyle/>
          <a:p>
            <a:pPr lvl="0"/>
            <a:endParaRPr lang="en-US" dirty="0"/>
          </a:p>
        </p:txBody>
      </p:sp>
      <p:sp>
        <p:nvSpPr>
          <p:cNvPr id="9" name="Content Placeholder 8"/>
          <p:cNvSpPr>
            <a:spLocks noGrp="1"/>
          </p:cNvSpPr>
          <p:nvPr>
            <p:ph sz="quarter" idx="12"/>
          </p:nvPr>
        </p:nvSpPr>
        <p:spPr>
          <a:xfrm>
            <a:off x="411884" y="2772457"/>
            <a:ext cx="7632700" cy="2266950"/>
          </a:xfrm>
        </p:spPr>
        <p:txBody>
          <a:bodyPr/>
          <a:lstStyle>
            <a:lvl1pPr marL="0" indent="0">
              <a:buNone/>
              <a:defRPr/>
            </a:lvl1pPr>
          </a:lstStyle>
          <a:p>
            <a:pPr lvl="0"/>
            <a:endParaRPr lang="en-US" dirty="0"/>
          </a:p>
        </p:txBody>
      </p:sp>
      <p:sp>
        <p:nvSpPr>
          <p:cNvPr id="5" name="Content Placeholder 4"/>
          <p:cNvSpPr>
            <a:spLocks noGrp="1"/>
          </p:cNvSpPr>
          <p:nvPr>
            <p:ph sz="quarter" idx="13"/>
          </p:nvPr>
        </p:nvSpPr>
        <p:spPr>
          <a:xfrm>
            <a:off x="411163" y="5222875"/>
            <a:ext cx="7632700" cy="1346200"/>
          </a:xfrm>
        </p:spPr>
        <p:txBody>
          <a:bodyPr/>
          <a:lstStyle>
            <a:lvl1pPr marL="0" indent="0">
              <a:buNone/>
              <a:defRPr sz="2400"/>
            </a:lvl1pPr>
            <a:lvl2pPr marL="457200" indent="0">
              <a:buNone/>
              <a:defRPr/>
            </a:lvl2pPr>
          </a:lstStyle>
          <a:p>
            <a:pPr lvl="0"/>
            <a:r>
              <a:rPr lang="en-US" dirty="0"/>
              <a:t>Edit Master text styles</a:t>
            </a:r>
          </a:p>
          <a:p>
            <a:pPr lvl="1"/>
            <a:endParaRPr lang="en-US" dirty="0"/>
          </a:p>
        </p:txBody>
      </p:sp>
    </p:spTree>
    <p:extLst>
      <p:ext uri="{BB962C8B-B14F-4D97-AF65-F5344CB8AC3E}">
        <p14:creationId xmlns:p14="http://schemas.microsoft.com/office/powerpoint/2010/main" val="2583689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Box 6"/>
          <p:cNvSpPr txBox="1"/>
          <p:nvPr userDrawn="1"/>
        </p:nvSpPr>
        <p:spPr>
          <a:xfrm>
            <a:off x="-9672" y="6569604"/>
            <a:ext cx="2975212" cy="230832"/>
          </a:xfrm>
          <a:prstGeom prst="rect">
            <a:avLst/>
          </a:prstGeom>
          <a:noFill/>
        </p:spPr>
        <p:txBody>
          <a:bodyPr wrap="square" rtlCol="0">
            <a:spAutoFit/>
          </a:bodyPr>
          <a:lstStyle/>
          <a:p>
            <a:pPr algn="l"/>
            <a:r>
              <a:rPr lang="en-GB" sz="900" dirty="0"/>
              <a:t>© 2015 Pearson Education, Inc.</a:t>
            </a:r>
          </a:p>
        </p:txBody>
      </p:sp>
      <p:sp>
        <p:nvSpPr>
          <p:cNvPr id="4" name="Content Placeholder 3"/>
          <p:cNvSpPr>
            <a:spLocks noGrp="1"/>
          </p:cNvSpPr>
          <p:nvPr>
            <p:ph sz="quarter" idx="10"/>
          </p:nvPr>
        </p:nvSpPr>
        <p:spPr>
          <a:xfrm>
            <a:off x="131763" y="1630363"/>
            <a:ext cx="8680450" cy="2490787"/>
          </a:xfrm>
        </p:spPr>
        <p:txBody>
          <a:bodyPr/>
          <a:lstStyle>
            <a:lvl1pPr marL="0" indent="0">
              <a:buNone/>
              <a:defRPr/>
            </a:lvl1pPr>
          </a:lstStyle>
          <a:p>
            <a:pPr lvl="0"/>
            <a:endParaRPr lang="en-US" dirty="0"/>
          </a:p>
        </p:txBody>
      </p:sp>
      <p:sp>
        <p:nvSpPr>
          <p:cNvPr id="6" name="Content Placeholder 5"/>
          <p:cNvSpPr>
            <a:spLocks noGrp="1"/>
          </p:cNvSpPr>
          <p:nvPr>
            <p:ph sz="quarter" idx="11"/>
          </p:nvPr>
        </p:nvSpPr>
        <p:spPr>
          <a:xfrm>
            <a:off x="146050" y="5394325"/>
            <a:ext cx="8732838" cy="1058863"/>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806902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87313" y="6613525"/>
            <a:ext cx="5399087" cy="179388"/>
          </a:xfrm>
          <a:prstGeom prst="rect">
            <a:avLst/>
          </a:prstGeom>
        </p:spPr>
        <p:txBody>
          <a:bodyPr/>
          <a:lstStyle>
            <a:lvl1pPr>
              <a:defRPr/>
            </a:lvl1pPr>
          </a:lstStyle>
          <a:p>
            <a:r>
              <a:rPr lang="en-GB"/>
              <a:t>© 2015 Pearson Education, Inc.</a:t>
            </a:r>
          </a:p>
        </p:txBody>
      </p:sp>
    </p:spTree>
    <p:extLst>
      <p:ext uri="{BB962C8B-B14F-4D97-AF65-F5344CB8AC3E}">
        <p14:creationId xmlns:p14="http://schemas.microsoft.com/office/powerpoint/2010/main" val="1571907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87313" y="6613525"/>
            <a:ext cx="5399087" cy="179388"/>
          </a:xfrm>
          <a:prstGeom prst="rect">
            <a:avLst/>
          </a:prstGeom>
          <a:ln/>
        </p:spPr>
        <p:txBody>
          <a:bodyPr/>
          <a:lstStyle>
            <a:lvl1pPr>
              <a:defRPr/>
            </a:lvl1pPr>
          </a:lstStyle>
          <a:p>
            <a:pPr>
              <a:defRPr/>
            </a:pPr>
            <a:r>
              <a:rPr lang="en-US"/>
              <a:t>© 2015 Pearson Education, Inc.</a:t>
            </a: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04CFB01-C54F-9047-8DF3-2A92F8CE421B}" type="slidenum">
              <a:rPr lang="en-US"/>
              <a:pPr/>
              <a:t>‹#›</a:t>
            </a:fld>
            <a:endParaRPr lang="en-US"/>
          </a:p>
        </p:txBody>
      </p:sp>
    </p:spTree>
    <p:extLst>
      <p:ext uri="{BB962C8B-B14F-4D97-AF65-F5344CB8AC3E}">
        <p14:creationId xmlns:p14="http://schemas.microsoft.com/office/powerpoint/2010/main" val="334302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xmlns="">
                <a:solidFill>
                  <a:schemeClr val="accent1"/>
                </a:solidFill>
              </a14:hiddenFill>
            </a:ext>
          </a:extLst>
        </p:spPr>
        <p:txBody>
          <a:bodyPr lIns="91440"/>
          <a:lstStyle>
            <a:lvl1pPr>
              <a:defRPr>
                <a:solidFill>
                  <a:srgbClr val="F44311"/>
                </a:solidFill>
              </a:defRPr>
            </a:lvl1pPr>
          </a:lstStyle>
          <a:p>
            <a:pPr lvl="0"/>
            <a:r>
              <a:rPr lang="en-US" noProof="0" dirty="0"/>
              <a:t>Click to edit</a:t>
            </a:r>
            <a:br>
              <a:rPr lang="en-US" noProof="0" dirty="0"/>
            </a:br>
            <a:r>
              <a:rPr lang="en-US" noProof="0" dirty="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a:ex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Lecture Outline</a:t>
            </a:r>
          </a:p>
        </p:txBody>
      </p:sp>
      <p:sp>
        <p:nvSpPr>
          <p:cNvPr id="4113" name="Rectangle 17"/>
          <p:cNvSpPr>
            <a:spLocks noGrp="1" noChangeArrowheads="1"/>
          </p:cNvSpPr>
          <p:nvPr>
            <p:ph type="ftr" sz="quarter" idx="3"/>
          </p:nvPr>
        </p:nvSpPr>
        <p:spPr>
          <a:xfrm>
            <a:off x="87313" y="6613525"/>
            <a:ext cx="5399087" cy="179388"/>
          </a:xfrm>
          <a:prstGeom prst="rect">
            <a:avLst/>
          </a:prstGeom>
        </p:spPr>
        <p:txBody>
          <a:bodyPr/>
          <a:lstStyle>
            <a:lvl1pPr>
              <a:defRPr/>
            </a:lvl1pPr>
          </a:lstStyle>
          <a:p>
            <a:r>
              <a:rPr lang="en-GB"/>
              <a:t>© 2015 Pearson Education, Inc.</a:t>
            </a:r>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
        <p:nvSpPr>
          <p:cNvPr id="3" name="Content Placeholder 2"/>
          <p:cNvSpPr>
            <a:spLocks noGrp="1"/>
          </p:cNvSpPr>
          <p:nvPr>
            <p:ph sz="quarter" idx="10"/>
          </p:nvPr>
        </p:nvSpPr>
        <p:spPr>
          <a:xfrm>
            <a:off x="87313" y="6032500"/>
            <a:ext cx="4046537" cy="341313"/>
          </a:xfrm>
        </p:spPr>
        <p:txBody>
          <a:bodyPr/>
          <a:lstStyle/>
          <a:p>
            <a:pPr lvl="1"/>
            <a:endParaRPr lang="en-US" dirty="0"/>
          </a:p>
        </p:txBody>
      </p:sp>
    </p:spTree>
    <p:extLst>
      <p:ext uri="{BB962C8B-B14F-4D97-AF65-F5344CB8AC3E}">
        <p14:creationId xmlns:p14="http://schemas.microsoft.com/office/powerpoint/2010/main" val="49812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Box 6"/>
          <p:cNvSpPr txBox="1"/>
          <p:nvPr userDrawn="1"/>
        </p:nvSpPr>
        <p:spPr>
          <a:xfrm>
            <a:off x="-9672" y="6569604"/>
            <a:ext cx="2975212" cy="230832"/>
          </a:xfrm>
          <a:prstGeom prst="rect">
            <a:avLst/>
          </a:prstGeom>
          <a:noFill/>
        </p:spPr>
        <p:txBody>
          <a:bodyPr wrap="square" rtlCol="0">
            <a:spAutoFit/>
          </a:bodyPr>
          <a:lstStyle/>
          <a:p>
            <a:pPr algn="l"/>
            <a:r>
              <a:rPr lang="en-GB" sz="900" dirty="0"/>
              <a:t>© 2015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Box 6"/>
          <p:cNvSpPr txBox="1"/>
          <p:nvPr userDrawn="1"/>
        </p:nvSpPr>
        <p:spPr>
          <a:xfrm>
            <a:off x="-9672" y="6569604"/>
            <a:ext cx="2975212" cy="230832"/>
          </a:xfrm>
          <a:prstGeom prst="rect">
            <a:avLst/>
          </a:prstGeom>
          <a:noFill/>
        </p:spPr>
        <p:txBody>
          <a:bodyPr wrap="square" rtlCol="0">
            <a:spAutoFit/>
          </a:bodyPr>
          <a:lstStyle/>
          <a:p>
            <a:pPr algn="l"/>
            <a:r>
              <a:rPr lang="en-GB" sz="900" dirty="0"/>
              <a:t>© 2015 Pearson Education, Inc.</a:t>
            </a:r>
          </a:p>
        </p:txBody>
      </p:sp>
      <p:sp>
        <p:nvSpPr>
          <p:cNvPr id="4" name="Content Placeholder 3"/>
          <p:cNvSpPr>
            <a:spLocks noGrp="1"/>
          </p:cNvSpPr>
          <p:nvPr>
            <p:ph sz="quarter" idx="10"/>
          </p:nvPr>
        </p:nvSpPr>
        <p:spPr>
          <a:xfrm>
            <a:off x="355624" y="4627349"/>
            <a:ext cx="7464425" cy="1746155"/>
          </a:xfrm>
        </p:spPr>
        <p:txBody>
          <a:bodyPr/>
          <a:lstStyle>
            <a:lvl1pPr marL="0" indent="0">
              <a:buNone/>
              <a:defRPr sz="2400"/>
            </a:lvl1pPr>
          </a:lstStyle>
          <a:p>
            <a:pPr lvl="0"/>
            <a:r>
              <a:rPr lang="en-US" dirty="0"/>
              <a:t>Edit Master text styles</a:t>
            </a:r>
          </a:p>
        </p:txBody>
      </p:sp>
      <p:sp>
        <p:nvSpPr>
          <p:cNvPr id="6" name="Content Placeholder 5"/>
          <p:cNvSpPr>
            <a:spLocks noGrp="1"/>
          </p:cNvSpPr>
          <p:nvPr>
            <p:ph sz="quarter" idx="11"/>
          </p:nvPr>
        </p:nvSpPr>
        <p:spPr>
          <a:xfrm>
            <a:off x="193675" y="1468438"/>
            <a:ext cx="7626350" cy="2520950"/>
          </a:xfrm>
        </p:spPr>
        <p:txBody>
          <a:bodyPr/>
          <a:lstStyle>
            <a:lvl1pPr marL="0" indent="0">
              <a:buNone/>
              <a:defRPr sz="2400"/>
            </a:lvl1pPr>
          </a:lstStyle>
          <a:p>
            <a:pPr lvl="0"/>
            <a:r>
              <a:rPr lang="en-US" dirty="0"/>
              <a:t>Edit Master text styles</a:t>
            </a:r>
          </a:p>
        </p:txBody>
      </p:sp>
    </p:spTree>
    <p:extLst>
      <p:ext uri="{BB962C8B-B14F-4D97-AF65-F5344CB8AC3E}">
        <p14:creationId xmlns:p14="http://schemas.microsoft.com/office/powerpoint/2010/main" val="23130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Box 6"/>
          <p:cNvSpPr txBox="1"/>
          <p:nvPr userDrawn="1"/>
        </p:nvSpPr>
        <p:spPr>
          <a:xfrm>
            <a:off x="-9672" y="6569604"/>
            <a:ext cx="2975212" cy="230832"/>
          </a:xfrm>
          <a:prstGeom prst="rect">
            <a:avLst/>
          </a:prstGeom>
          <a:noFill/>
        </p:spPr>
        <p:txBody>
          <a:bodyPr wrap="square" rtlCol="0">
            <a:spAutoFit/>
          </a:bodyPr>
          <a:lstStyle/>
          <a:p>
            <a:pPr algn="l"/>
            <a:r>
              <a:rPr lang="en-GB" sz="900" dirty="0"/>
              <a:t>© 2015 Pearson Education, Inc.</a:t>
            </a:r>
          </a:p>
        </p:txBody>
      </p:sp>
      <p:sp>
        <p:nvSpPr>
          <p:cNvPr id="4" name="Content Placeholder 3"/>
          <p:cNvSpPr>
            <a:spLocks noGrp="1"/>
          </p:cNvSpPr>
          <p:nvPr>
            <p:ph sz="quarter" idx="10"/>
          </p:nvPr>
        </p:nvSpPr>
        <p:spPr>
          <a:xfrm>
            <a:off x="4170948" y="3433763"/>
            <a:ext cx="4844466" cy="2149475"/>
          </a:xfrm>
        </p:spPr>
        <p:txBody>
          <a:bodyPr/>
          <a:lstStyle>
            <a:lvl1pPr marL="0" indent="0">
              <a:buNone/>
              <a:defRPr/>
            </a:lvl1pPr>
          </a:lstStyle>
          <a:p>
            <a:pPr lvl="0"/>
            <a:endParaRPr lang="en-US" dirty="0"/>
          </a:p>
        </p:txBody>
      </p:sp>
      <p:sp>
        <p:nvSpPr>
          <p:cNvPr id="6" name="Content Placeholder 5"/>
          <p:cNvSpPr>
            <a:spLocks noGrp="1"/>
          </p:cNvSpPr>
          <p:nvPr>
            <p:ph sz="quarter" idx="11"/>
          </p:nvPr>
        </p:nvSpPr>
        <p:spPr>
          <a:xfrm>
            <a:off x="385763" y="1363578"/>
            <a:ext cx="8629651" cy="5053263"/>
          </a:xfrm>
        </p:spPr>
        <p:txBody>
          <a:bodyPr/>
          <a:lstStyle/>
          <a:p>
            <a:pPr lvl="0"/>
            <a:endParaRPr lang="en-US" dirty="0"/>
          </a:p>
        </p:txBody>
      </p:sp>
    </p:spTree>
    <p:extLst>
      <p:ext uri="{BB962C8B-B14F-4D97-AF65-F5344CB8AC3E}">
        <p14:creationId xmlns:p14="http://schemas.microsoft.com/office/powerpoint/2010/main" val="1500222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Box 6"/>
          <p:cNvSpPr txBox="1"/>
          <p:nvPr userDrawn="1"/>
        </p:nvSpPr>
        <p:spPr>
          <a:xfrm>
            <a:off x="-9672" y="6569604"/>
            <a:ext cx="2975212" cy="230832"/>
          </a:xfrm>
          <a:prstGeom prst="rect">
            <a:avLst/>
          </a:prstGeom>
          <a:noFill/>
        </p:spPr>
        <p:txBody>
          <a:bodyPr wrap="square" rtlCol="0">
            <a:spAutoFit/>
          </a:bodyPr>
          <a:lstStyle/>
          <a:p>
            <a:pPr algn="l"/>
            <a:r>
              <a:rPr lang="en-GB" sz="900" dirty="0"/>
              <a:t>© 2015 Pearson Education, Inc.</a:t>
            </a:r>
          </a:p>
        </p:txBody>
      </p:sp>
      <p:sp>
        <p:nvSpPr>
          <p:cNvPr id="4" name="Content Placeholder 3"/>
          <p:cNvSpPr>
            <a:spLocks noGrp="1"/>
          </p:cNvSpPr>
          <p:nvPr>
            <p:ph sz="quarter" idx="10"/>
          </p:nvPr>
        </p:nvSpPr>
        <p:spPr>
          <a:xfrm>
            <a:off x="385763" y="1636713"/>
            <a:ext cx="8020050" cy="1797050"/>
          </a:xfrm>
        </p:spPr>
        <p:txBody>
          <a:bodyPr/>
          <a:lstStyle>
            <a:lvl1pPr marL="0" indent="0">
              <a:buNone/>
              <a:defRPr/>
            </a:lvl1pPr>
          </a:lstStyle>
          <a:p>
            <a:pPr lvl="0"/>
            <a:endParaRPr lang="en-US" dirty="0"/>
          </a:p>
        </p:txBody>
      </p:sp>
      <p:sp>
        <p:nvSpPr>
          <p:cNvPr id="6" name="Content Placeholder 5"/>
          <p:cNvSpPr>
            <a:spLocks noGrp="1"/>
          </p:cNvSpPr>
          <p:nvPr>
            <p:ph sz="quarter" idx="11"/>
          </p:nvPr>
        </p:nvSpPr>
        <p:spPr>
          <a:xfrm>
            <a:off x="481013" y="4652963"/>
            <a:ext cx="7972425" cy="153987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735545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Box 6"/>
          <p:cNvSpPr txBox="1"/>
          <p:nvPr userDrawn="1"/>
        </p:nvSpPr>
        <p:spPr>
          <a:xfrm>
            <a:off x="-9672" y="6569604"/>
            <a:ext cx="2975212" cy="230832"/>
          </a:xfrm>
          <a:prstGeom prst="rect">
            <a:avLst/>
          </a:prstGeom>
          <a:noFill/>
        </p:spPr>
        <p:txBody>
          <a:bodyPr wrap="square" rtlCol="0">
            <a:spAutoFit/>
          </a:bodyPr>
          <a:lstStyle/>
          <a:p>
            <a:pPr algn="l"/>
            <a:r>
              <a:rPr lang="en-GB" sz="900" dirty="0"/>
              <a:t>© 2015 Pearson Education, Inc.</a:t>
            </a:r>
          </a:p>
        </p:txBody>
      </p:sp>
      <p:sp>
        <p:nvSpPr>
          <p:cNvPr id="4" name="Content Placeholder 3"/>
          <p:cNvSpPr>
            <a:spLocks noGrp="1"/>
          </p:cNvSpPr>
          <p:nvPr>
            <p:ph sz="quarter" idx="10"/>
          </p:nvPr>
        </p:nvSpPr>
        <p:spPr>
          <a:xfrm>
            <a:off x="252413" y="1431925"/>
            <a:ext cx="8467725" cy="2648756"/>
          </a:xfrm>
        </p:spPr>
        <p:txBody>
          <a:bodyPr/>
          <a:lstStyle>
            <a:lvl1pPr marL="0" indent="0">
              <a:buNone/>
              <a:defRPr/>
            </a:lvl1pPr>
          </a:lstStyle>
          <a:p>
            <a:pPr lvl="0"/>
            <a:endParaRPr lang="en-US" dirty="0"/>
          </a:p>
        </p:txBody>
      </p:sp>
      <p:sp>
        <p:nvSpPr>
          <p:cNvPr id="6" name="Content Placeholder 5"/>
          <p:cNvSpPr>
            <a:spLocks noGrp="1"/>
          </p:cNvSpPr>
          <p:nvPr>
            <p:ph sz="quarter" idx="11"/>
          </p:nvPr>
        </p:nvSpPr>
        <p:spPr>
          <a:xfrm>
            <a:off x="252413" y="6135688"/>
            <a:ext cx="8507412" cy="433387"/>
          </a:xfrm>
        </p:spPr>
        <p:txBody>
          <a:bodyPr/>
          <a:lstStyle>
            <a:lvl1pPr marL="0" indent="0">
              <a:buNone/>
              <a:defRPr/>
            </a:lvl1pPr>
          </a:lstStyle>
          <a:p>
            <a:pPr lvl="0"/>
            <a:endParaRPr lang="en-US" dirty="0"/>
          </a:p>
        </p:txBody>
      </p:sp>
      <p:sp>
        <p:nvSpPr>
          <p:cNvPr id="5" name="Content Placeholder 4"/>
          <p:cNvSpPr>
            <a:spLocks noGrp="1"/>
          </p:cNvSpPr>
          <p:nvPr>
            <p:ph sz="quarter" idx="12"/>
          </p:nvPr>
        </p:nvSpPr>
        <p:spPr>
          <a:xfrm>
            <a:off x="252413" y="4434588"/>
            <a:ext cx="8304733" cy="914400"/>
          </a:xfrm>
        </p:spPr>
        <p:txBody>
          <a:bodyPr/>
          <a:lstStyle>
            <a:lvl1pPr marL="0" indent="0">
              <a:buNone/>
              <a:defRPr sz="2400"/>
            </a:lvl1pPr>
          </a:lstStyle>
          <a:p>
            <a:pPr lvl="0"/>
            <a:r>
              <a:rPr lang="en-US" dirty="0"/>
              <a:t>Edit Master text styles</a:t>
            </a:r>
          </a:p>
        </p:txBody>
      </p:sp>
    </p:spTree>
    <p:extLst>
      <p:ext uri="{BB962C8B-B14F-4D97-AF65-F5344CB8AC3E}">
        <p14:creationId xmlns:p14="http://schemas.microsoft.com/office/powerpoint/2010/main" val="1189612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Box 6"/>
          <p:cNvSpPr txBox="1"/>
          <p:nvPr userDrawn="1"/>
        </p:nvSpPr>
        <p:spPr>
          <a:xfrm>
            <a:off x="-9672" y="6569604"/>
            <a:ext cx="2975212" cy="230832"/>
          </a:xfrm>
          <a:prstGeom prst="rect">
            <a:avLst/>
          </a:prstGeom>
          <a:noFill/>
        </p:spPr>
        <p:txBody>
          <a:bodyPr wrap="square" rtlCol="0">
            <a:spAutoFit/>
          </a:bodyPr>
          <a:lstStyle/>
          <a:p>
            <a:pPr algn="l"/>
            <a:r>
              <a:rPr lang="en-GB" sz="900" dirty="0"/>
              <a:t>© 2015 Pearson Education, Inc.</a:t>
            </a:r>
          </a:p>
        </p:txBody>
      </p:sp>
      <p:sp>
        <p:nvSpPr>
          <p:cNvPr id="4" name="Content Placeholder 3"/>
          <p:cNvSpPr>
            <a:spLocks noGrp="1"/>
          </p:cNvSpPr>
          <p:nvPr>
            <p:ph sz="quarter" idx="10"/>
          </p:nvPr>
        </p:nvSpPr>
        <p:spPr>
          <a:xfrm>
            <a:off x="292100" y="1563688"/>
            <a:ext cx="8294688" cy="3962400"/>
          </a:xfrm>
        </p:spPr>
        <p:txBody>
          <a:bodyPr/>
          <a:lstStyle>
            <a:lvl1pPr marL="0" indent="0">
              <a:buNone/>
              <a:defRPr/>
            </a:lvl1pPr>
          </a:lstStyle>
          <a:p>
            <a:pPr lvl="0"/>
            <a:endParaRPr lang="en-US" dirty="0"/>
          </a:p>
        </p:txBody>
      </p:sp>
      <p:sp>
        <p:nvSpPr>
          <p:cNvPr id="6" name="Content Placeholder 5"/>
          <p:cNvSpPr>
            <a:spLocks noGrp="1"/>
          </p:cNvSpPr>
          <p:nvPr>
            <p:ph sz="quarter" idx="11"/>
          </p:nvPr>
        </p:nvSpPr>
        <p:spPr>
          <a:xfrm>
            <a:off x="265113" y="5803900"/>
            <a:ext cx="8375650" cy="59690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678400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Box 6"/>
          <p:cNvSpPr txBox="1"/>
          <p:nvPr userDrawn="1"/>
        </p:nvSpPr>
        <p:spPr>
          <a:xfrm>
            <a:off x="-9672" y="6569604"/>
            <a:ext cx="2975212" cy="230832"/>
          </a:xfrm>
          <a:prstGeom prst="rect">
            <a:avLst/>
          </a:prstGeom>
          <a:noFill/>
        </p:spPr>
        <p:txBody>
          <a:bodyPr wrap="square" rtlCol="0">
            <a:spAutoFit/>
          </a:bodyPr>
          <a:lstStyle/>
          <a:p>
            <a:pPr algn="l"/>
            <a:r>
              <a:rPr lang="en-GB" sz="900" dirty="0"/>
              <a:t>© 2015 Pearson Education, Inc.</a:t>
            </a:r>
          </a:p>
        </p:txBody>
      </p:sp>
      <p:sp>
        <p:nvSpPr>
          <p:cNvPr id="4" name="Content Placeholder 3"/>
          <p:cNvSpPr>
            <a:spLocks noGrp="1"/>
          </p:cNvSpPr>
          <p:nvPr>
            <p:ph sz="quarter" idx="10"/>
          </p:nvPr>
        </p:nvSpPr>
        <p:spPr>
          <a:xfrm>
            <a:off x="292100" y="1563688"/>
            <a:ext cx="8294688" cy="1705985"/>
          </a:xfrm>
        </p:spPr>
        <p:txBody>
          <a:bodyPr/>
          <a:lstStyle>
            <a:lvl1pPr marL="0" indent="0">
              <a:buNone/>
              <a:defRPr/>
            </a:lvl1pPr>
          </a:lstStyle>
          <a:p>
            <a:pPr lvl="0"/>
            <a:endParaRPr lang="en-US" dirty="0"/>
          </a:p>
        </p:txBody>
      </p:sp>
      <p:sp>
        <p:nvSpPr>
          <p:cNvPr id="6" name="Content Placeholder 5"/>
          <p:cNvSpPr>
            <a:spLocks noGrp="1"/>
          </p:cNvSpPr>
          <p:nvPr>
            <p:ph sz="quarter" idx="11"/>
          </p:nvPr>
        </p:nvSpPr>
        <p:spPr>
          <a:xfrm>
            <a:off x="265113" y="5803900"/>
            <a:ext cx="8375650" cy="596900"/>
          </a:xfrm>
        </p:spPr>
        <p:txBody>
          <a:bodyPr/>
          <a:lstStyle>
            <a:lvl1pPr marL="0" indent="0">
              <a:buNone/>
              <a:defRPr/>
            </a:lvl1pPr>
          </a:lstStyle>
          <a:p>
            <a:pPr lvl="0"/>
            <a:endParaRPr lang="en-US" dirty="0"/>
          </a:p>
        </p:txBody>
      </p:sp>
      <p:sp>
        <p:nvSpPr>
          <p:cNvPr id="5" name="Content Placeholder 4"/>
          <p:cNvSpPr>
            <a:spLocks noGrp="1"/>
          </p:cNvSpPr>
          <p:nvPr>
            <p:ph sz="quarter" idx="12"/>
          </p:nvPr>
        </p:nvSpPr>
        <p:spPr>
          <a:xfrm>
            <a:off x="442913" y="3394075"/>
            <a:ext cx="7343775" cy="1204913"/>
          </a:xfrm>
        </p:spPr>
        <p:txBody>
          <a:bodyPr/>
          <a:lstStyle>
            <a:lvl1pPr marL="0" indent="0">
              <a:buNone/>
              <a:defRPr sz="2000"/>
            </a:lvl1pPr>
          </a:lstStyle>
          <a:p>
            <a:pPr lvl="0"/>
            <a:r>
              <a:rPr lang="en-US" dirty="0"/>
              <a:t>Edit Master text styles</a:t>
            </a:r>
          </a:p>
        </p:txBody>
      </p:sp>
    </p:spTree>
    <p:extLst>
      <p:ext uri="{BB962C8B-B14F-4D97-AF65-F5344CB8AC3E}">
        <p14:creationId xmlns:p14="http://schemas.microsoft.com/office/powerpoint/2010/main" val="1609707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2E4499"/>
          </a:solidFill>
          <a:ln>
            <a:noFill/>
          </a:ln>
          <a:effectLst/>
          <a:extLst/>
        </p:spPr>
        <p:txBody>
          <a:bodyPr wrap="none" anchor="ctr"/>
          <a:lstStyle/>
          <a:p>
            <a:pPr algn="ctr"/>
            <a:endParaRPr lang="en-US">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xmlns="">
                <a:solidFill>
                  <a:srgbClr val="333399"/>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 id="2147483651" r:id="rId3"/>
    <p:sldLayoutId id="2147483662" r:id="rId4"/>
    <p:sldLayoutId id="2147483661" r:id="rId5"/>
    <p:sldLayoutId id="2147483660" r:id="rId6"/>
    <p:sldLayoutId id="2147483659" r:id="rId7"/>
    <p:sldLayoutId id="2147483658" r:id="rId8"/>
    <p:sldLayoutId id="2147483664" r:id="rId9"/>
    <p:sldLayoutId id="2147483657" r:id="rId10"/>
    <p:sldLayoutId id="2147483663" r:id="rId11"/>
    <p:sldLayoutId id="2147483656" r:id="rId12"/>
    <p:sldLayoutId id="2147483653" r:id="rId13"/>
    <p:sldLayoutId id="2147483654" r:id="rId14"/>
  </p:sldLayoutIdLst>
  <p:hf sldNum="0" hdr="0" dt="0"/>
  <p:txStyles>
    <p:titleStyle>
      <a:lvl1pPr algn="l" rtl="0" fontAlgn="base">
        <a:spcBef>
          <a:spcPct val="50000"/>
        </a:spcBef>
        <a:spcAft>
          <a:spcPct val="0"/>
        </a:spcAft>
        <a:defRPr sz="3200" b="1">
          <a:solidFill>
            <a:srgbClr val="2E449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5" y="2398712"/>
            <a:ext cx="3768147" cy="2060575"/>
          </a:xfrm>
        </p:spPr>
        <p:txBody>
          <a:bodyPr/>
          <a:lstStyle/>
          <a:p>
            <a:r>
              <a:rPr lang="en-US" dirty="0">
                <a:solidFill>
                  <a:srgbClr val="CF390E"/>
                </a:solidFill>
              </a:rPr>
              <a:t>Chapter 2: Newton</a:t>
            </a:r>
            <a:r>
              <a:rPr lang="fr-FR" dirty="0">
                <a:solidFill>
                  <a:srgbClr val="CF390E"/>
                </a:solidFill>
              </a:rPr>
              <a:t>'</a:t>
            </a:r>
            <a:r>
              <a:rPr lang="en-US" dirty="0">
                <a:solidFill>
                  <a:srgbClr val="CF390E"/>
                </a:solidFill>
              </a:rPr>
              <a:t>s</a:t>
            </a:r>
            <a:br>
              <a:rPr lang="en-US" dirty="0">
                <a:solidFill>
                  <a:srgbClr val="CF390E"/>
                </a:solidFill>
              </a:rPr>
            </a:br>
            <a:r>
              <a:rPr lang="en-US" dirty="0">
                <a:solidFill>
                  <a:srgbClr val="CF390E"/>
                </a:solidFill>
              </a:rPr>
              <a:t>First Law of Motion—Inertia</a:t>
            </a:r>
          </a:p>
        </p:txBody>
      </p:sp>
      <p:sp>
        <p:nvSpPr>
          <p:cNvPr id="3" name="Content Placeholder 2"/>
          <p:cNvSpPr>
            <a:spLocks noGrp="1"/>
          </p:cNvSpPr>
          <p:nvPr>
            <p:ph sz="quarter" idx="10"/>
          </p:nvPr>
        </p:nvSpPr>
        <p:spPr>
          <a:xfrm>
            <a:off x="-9672" y="6558105"/>
            <a:ext cx="2296658" cy="237671"/>
          </a:xfrm>
        </p:spPr>
        <p:txBody>
          <a:bodyPr/>
          <a:lstStyle/>
          <a:p>
            <a:pPr marL="0" indent="0">
              <a:spcBef>
                <a:spcPts val="0"/>
              </a:spcBef>
              <a:buNone/>
            </a:pPr>
            <a:r>
              <a:rPr lang="en-GB" sz="900" kern="1200" dirty="0"/>
              <a:t>© 2015 Pearson Education, Inc.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Newton</a:t>
            </a:r>
            <a:r>
              <a:rPr lang="fr-FR" dirty="0"/>
              <a:t>'</a:t>
            </a:r>
            <a:r>
              <a:rPr lang="en-US" dirty="0"/>
              <a:t>s First Law of Motion</a:t>
            </a:r>
          </a:p>
        </p:txBody>
      </p:sp>
      <p:sp>
        <p:nvSpPr>
          <p:cNvPr id="22531" name="Rectangle 3"/>
          <p:cNvSpPr>
            <a:spLocks noGrp="1" noChangeArrowheads="1"/>
          </p:cNvSpPr>
          <p:nvPr>
            <p:ph idx="4294967295"/>
          </p:nvPr>
        </p:nvSpPr>
        <p:spPr>
          <a:xfrm>
            <a:off x="365125" y="1957254"/>
            <a:ext cx="8229600" cy="4653915"/>
          </a:xfrm>
        </p:spPr>
        <p:txBody>
          <a:bodyPr/>
          <a:lstStyle/>
          <a:p>
            <a:r>
              <a:rPr lang="en-US" dirty="0"/>
              <a:t>Every object continues in a state of rest or of uniform speed in a straight line unless acted on by a nonzero net force.</a:t>
            </a:r>
          </a:p>
        </p:txBody>
      </p:sp>
    </p:spTree>
    <p:extLst>
      <p:ext uri="{BB962C8B-B14F-4D97-AF65-F5344CB8AC3E}">
        <p14:creationId xmlns:p14="http://schemas.microsoft.com/office/powerpoint/2010/main" val="1227252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Net Force</a:t>
            </a:r>
          </a:p>
        </p:txBody>
      </p:sp>
      <p:sp>
        <p:nvSpPr>
          <p:cNvPr id="28675" name="Rectangle 3"/>
          <p:cNvSpPr>
            <a:spLocks noGrp="1" noChangeArrowheads="1"/>
          </p:cNvSpPr>
          <p:nvPr>
            <p:ph idx="4294967295"/>
          </p:nvPr>
        </p:nvSpPr>
        <p:spPr>
          <a:xfrm>
            <a:off x="365125" y="1957254"/>
            <a:ext cx="8229600" cy="4653915"/>
          </a:xfrm>
        </p:spPr>
        <p:txBody>
          <a:bodyPr/>
          <a:lstStyle/>
          <a:p>
            <a:pPr marL="0" indent="0">
              <a:buNone/>
            </a:pPr>
            <a:r>
              <a:rPr lang="en-US" dirty="0"/>
              <a:t>Vector quantity</a:t>
            </a:r>
          </a:p>
          <a:p>
            <a:r>
              <a:rPr lang="en-US" dirty="0"/>
              <a:t>a quantity whose description requires both magnitude (how much) and direction (which way)</a:t>
            </a:r>
          </a:p>
          <a:p>
            <a:r>
              <a:rPr lang="en-US" dirty="0"/>
              <a:t>can be represented by arrows drawn to scale, called vectors</a:t>
            </a:r>
          </a:p>
          <a:p>
            <a:pPr lvl="1"/>
            <a:r>
              <a:rPr lang="en-US" dirty="0"/>
              <a:t>length of arrow represents magnitude and arrowhead shows direction</a:t>
            </a:r>
          </a:p>
          <a:p>
            <a:pPr lvl="1"/>
            <a:r>
              <a:rPr lang="en-US" dirty="0"/>
              <a:t>Examples: force, velocity, acceleration</a:t>
            </a:r>
          </a:p>
        </p:txBody>
      </p:sp>
    </p:spTree>
    <p:extLst>
      <p:ext uri="{BB962C8B-B14F-4D97-AF65-F5344CB8AC3E}">
        <p14:creationId xmlns:p14="http://schemas.microsoft.com/office/powerpoint/2010/main" val="1188863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Net Force, Continued</a:t>
            </a:r>
          </a:p>
        </p:txBody>
      </p:sp>
      <p:sp>
        <p:nvSpPr>
          <p:cNvPr id="26627" name="Rectangle 3"/>
          <p:cNvSpPr>
            <a:spLocks noGrp="1" noChangeArrowheads="1"/>
          </p:cNvSpPr>
          <p:nvPr>
            <p:ph idx="4294967295"/>
          </p:nvPr>
        </p:nvSpPr>
        <p:spPr>
          <a:xfrm>
            <a:off x="365125" y="1957254"/>
            <a:ext cx="8229600" cy="4653915"/>
          </a:xfrm>
        </p:spPr>
        <p:txBody>
          <a:bodyPr/>
          <a:lstStyle/>
          <a:p>
            <a:r>
              <a:rPr lang="en-US" dirty="0"/>
              <a:t>Net force is the combination of all forces that act on an object.</a:t>
            </a:r>
          </a:p>
          <a:p>
            <a:pPr lvl="1"/>
            <a:r>
              <a:rPr lang="en-US" dirty="0"/>
              <a:t>Example: Two 5-N pulls in the same direction produce a 10-N pull (net force of 10 N). If the pair of 5-N pulls are in opposite directions, the net force is zero.</a:t>
            </a:r>
          </a:p>
        </p:txBody>
      </p:sp>
      <p:pic>
        <p:nvPicPr>
          <p:cNvPr id="10" name="Picture 9" descr="Table illustrating the concept of net force using vectors. Applied forces: 2 pulls of magnitude of 5 N each and represented by 2 vector arrows are applied in the same direction (towards the right) to an object represented by a square. Net force: The net result of the applied forces results in a pull of a magnitude of 10 N applied to the right of the block. The length of the 10 N vector arrow is twice that of the 5 N vector arrows. Applied forces: 2 pulls of magnitude of 5 N each are applied in opposite directions (left and right) to a block. Net force: The net result of the applied forces results in zero net force i.e., 0 N."/>
          <p:cNvPicPr>
            <a:picLocks noChangeAspect="1"/>
          </p:cNvPicPr>
          <p:nvPr/>
        </p:nvPicPr>
        <p:blipFill rotWithShape="1">
          <a:blip r:embed="rId3">
            <a:extLst>
              <a:ext uri="{28A0092B-C50C-407E-A947-70E740481C1C}">
                <a14:useLocalDpi xmlns:a14="http://schemas.microsoft.com/office/drawing/2010/main" val="0"/>
              </a:ext>
            </a:extLst>
          </a:blip>
          <a:srcRect b="29217"/>
          <a:stretch/>
        </p:blipFill>
        <p:spPr>
          <a:xfrm>
            <a:off x="2311049" y="4791847"/>
            <a:ext cx="5704606" cy="1880159"/>
          </a:xfrm>
          <a:prstGeom prst="rect">
            <a:avLst/>
          </a:prstGeom>
        </p:spPr>
      </p:pic>
    </p:spTree>
    <p:extLst>
      <p:ext uri="{BB962C8B-B14F-4D97-AF65-F5344CB8AC3E}">
        <p14:creationId xmlns:p14="http://schemas.microsoft.com/office/powerpoint/2010/main" val="2225739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614908"/>
            <a:ext cx="9144000" cy="1077218"/>
          </a:xfrm>
        </p:spPr>
        <p:txBody>
          <a:bodyPr/>
          <a:lstStyle/>
          <a:p>
            <a:r>
              <a:rPr lang="en-US" dirty="0"/>
              <a:t>Net Force</a:t>
            </a:r>
            <a:br>
              <a:rPr lang="en-US" dirty="0"/>
            </a:br>
            <a:r>
              <a:rPr lang="en-US" dirty="0"/>
              <a:t>CHECK YOUR NEIGHBOR</a:t>
            </a:r>
          </a:p>
        </p:txBody>
      </p:sp>
      <p:sp>
        <p:nvSpPr>
          <p:cNvPr id="143362" name="Rectangle 3"/>
          <p:cNvSpPr>
            <a:spLocks noGrp="1" noChangeArrowheads="1"/>
          </p:cNvSpPr>
          <p:nvPr>
            <p:ph idx="4294967295"/>
          </p:nvPr>
        </p:nvSpPr>
        <p:spPr>
          <a:xfrm>
            <a:off x="365125" y="1957254"/>
            <a:ext cx="8229600" cy="4653915"/>
          </a:xfrm>
        </p:spPr>
        <p:txBody>
          <a:bodyPr/>
          <a:lstStyle/>
          <a:p>
            <a:pPr marL="0" indent="0">
              <a:spcAft>
                <a:spcPts val="4000"/>
              </a:spcAft>
              <a:buNone/>
            </a:pPr>
            <a:r>
              <a:rPr lang="en-US" dirty="0"/>
              <a:t>A cart is pulled to the right with a force of 15 N while being pulled to the left with a force of 20 N. The net force on the cart is</a:t>
            </a:r>
          </a:p>
          <a:p>
            <a:pPr marL="0" indent="512763">
              <a:buFont typeface="+mj-lt"/>
              <a:buAutoNum type="alphaUcPeriod"/>
            </a:pPr>
            <a:r>
              <a:rPr lang="en-US" dirty="0"/>
              <a:t>5 N to the left.</a:t>
            </a:r>
          </a:p>
          <a:p>
            <a:pPr marL="0" indent="512763">
              <a:buFont typeface="+mj-lt"/>
              <a:buAutoNum type="alphaUcPeriod"/>
            </a:pPr>
            <a:r>
              <a:rPr lang="en-US" dirty="0"/>
              <a:t>5 N to the right. </a:t>
            </a:r>
          </a:p>
          <a:p>
            <a:pPr marL="0" indent="512763">
              <a:buFont typeface="+mj-lt"/>
              <a:buAutoNum type="alphaUcPeriod"/>
            </a:pPr>
            <a:r>
              <a:rPr lang="en-US" dirty="0"/>
              <a:t>25 N to the left.</a:t>
            </a:r>
          </a:p>
          <a:p>
            <a:pPr marL="0" indent="512763">
              <a:buFont typeface="+mj-lt"/>
              <a:buAutoNum type="alphaUcPeriod"/>
            </a:pPr>
            <a:r>
              <a:rPr lang="en-US" dirty="0"/>
              <a:t>25 N to the right.</a:t>
            </a:r>
          </a:p>
        </p:txBody>
      </p:sp>
    </p:spTree>
    <p:extLst>
      <p:ext uri="{BB962C8B-B14F-4D97-AF65-F5344CB8AC3E}">
        <p14:creationId xmlns:p14="http://schemas.microsoft.com/office/powerpoint/2010/main" val="801817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614907"/>
            <a:ext cx="9144000" cy="1189639"/>
          </a:xfrm>
        </p:spPr>
        <p:txBody>
          <a:bodyPr/>
          <a:lstStyle/>
          <a:p>
            <a:r>
              <a:rPr lang="en-US" dirty="0"/>
              <a:t>Net Force</a:t>
            </a:r>
            <a:br>
              <a:rPr lang="en-US" dirty="0"/>
            </a:br>
            <a:r>
              <a:rPr lang="en-US" dirty="0"/>
              <a:t>CHECK YOUR ANSWER</a:t>
            </a:r>
          </a:p>
        </p:txBody>
      </p:sp>
      <p:sp>
        <p:nvSpPr>
          <p:cNvPr id="3" name="Content Placeholder 2"/>
          <p:cNvSpPr>
            <a:spLocks noGrp="1"/>
          </p:cNvSpPr>
          <p:nvPr>
            <p:ph sz="quarter" idx="11"/>
          </p:nvPr>
        </p:nvSpPr>
        <p:spPr>
          <a:xfrm>
            <a:off x="365126" y="1957254"/>
            <a:ext cx="7976770" cy="4202914"/>
          </a:xfrm>
        </p:spPr>
        <p:txBody>
          <a:bodyPr/>
          <a:lstStyle/>
          <a:p>
            <a:pPr marL="0" indent="0">
              <a:spcAft>
                <a:spcPts val="4200"/>
              </a:spcAft>
              <a:buNone/>
            </a:pPr>
            <a:r>
              <a:rPr lang="en-US" dirty="0"/>
              <a:t>A cart is pulled to the right with a force of 15 N while being pulled to the left with a force of 20 N. The net force on the cart is</a:t>
            </a:r>
            <a:endParaRPr lang="en-US" b="1" dirty="0"/>
          </a:p>
          <a:p>
            <a:pPr marL="514350" indent="-514350">
              <a:buFont typeface="+mj-lt"/>
              <a:buAutoNum type="alphaUcPeriod"/>
            </a:pPr>
            <a:r>
              <a:rPr lang="en-US" b="1" dirty="0"/>
              <a:t>5 N to the left.</a:t>
            </a:r>
          </a:p>
        </p:txBody>
      </p:sp>
      <p:sp>
        <p:nvSpPr>
          <p:cNvPr id="30722" name="Rectangle 3"/>
          <p:cNvSpPr>
            <a:spLocks noGrp="1" noChangeArrowheads="1"/>
          </p:cNvSpPr>
          <p:nvPr>
            <p:ph sz="quarter" idx="10"/>
          </p:nvPr>
        </p:nvSpPr>
        <p:spPr>
          <a:xfrm>
            <a:off x="3971324" y="3857986"/>
            <a:ext cx="5172676" cy="2149475"/>
          </a:xfrm>
        </p:spPr>
        <p:txBody>
          <a:bodyPr/>
          <a:lstStyle/>
          <a:p>
            <a:r>
              <a:rPr lang="en-US" dirty="0"/>
              <a:t>The two forces are in opposite directions, so they subtract.</a:t>
            </a:r>
          </a:p>
          <a:p>
            <a:r>
              <a:rPr lang="en-US" dirty="0"/>
              <a:t>The direction is determined by the direction of the larger force</a:t>
            </a:r>
          </a:p>
        </p:txBody>
      </p:sp>
    </p:spTree>
    <p:extLst>
      <p:ext uri="{BB962C8B-B14F-4D97-AF65-F5344CB8AC3E}">
        <p14:creationId xmlns:p14="http://schemas.microsoft.com/office/powerpoint/2010/main" val="4213751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14908"/>
            <a:ext cx="9144000" cy="1077218"/>
          </a:xfrm>
        </p:spPr>
        <p:txBody>
          <a:bodyPr/>
          <a:lstStyle/>
          <a:p>
            <a:r>
              <a:rPr lang="en-US" dirty="0"/>
              <a:t>Net Force</a:t>
            </a:r>
            <a:br>
              <a:rPr lang="en-US" dirty="0"/>
            </a:br>
            <a:r>
              <a:rPr lang="en-US" dirty="0"/>
              <a:t>CHECK YOUR NEIGHBOR, Continued</a:t>
            </a:r>
          </a:p>
        </p:txBody>
      </p:sp>
      <p:sp>
        <p:nvSpPr>
          <p:cNvPr id="130050" name="Rectangle 3"/>
          <p:cNvSpPr>
            <a:spLocks noGrp="1" noChangeArrowheads="1"/>
          </p:cNvSpPr>
          <p:nvPr>
            <p:ph idx="4294967295"/>
          </p:nvPr>
        </p:nvSpPr>
        <p:spPr>
          <a:xfrm>
            <a:off x="365125" y="1957255"/>
            <a:ext cx="8229600" cy="3051164"/>
          </a:xfrm>
        </p:spPr>
        <p:txBody>
          <a:bodyPr/>
          <a:lstStyle/>
          <a:p>
            <a:pPr marL="0" indent="0">
              <a:spcAft>
                <a:spcPts val="4000"/>
              </a:spcAft>
              <a:buNone/>
            </a:pPr>
            <a:r>
              <a:rPr lang="en-US" dirty="0"/>
              <a:t>What is the net force acting on the box?</a:t>
            </a:r>
          </a:p>
          <a:p>
            <a:pPr marL="0" indent="512763">
              <a:buFont typeface="+mj-lt"/>
              <a:buAutoNum type="alphaUcPeriod"/>
            </a:pPr>
            <a:r>
              <a:rPr lang="en-US" dirty="0"/>
              <a:t>15 N to the left</a:t>
            </a:r>
          </a:p>
          <a:p>
            <a:pPr marL="0" indent="512763">
              <a:buFont typeface="+mj-lt"/>
              <a:buAutoNum type="alphaUcPeriod"/>
            </a:pPr>
            <a:r>
              <a:rPr lang="en-US" dirty="0"/>
              <a:t>15 N to the right </a:t>
            </a:r>
          </a:p>
          <a:p>
            <a:pPr marL="0" indent="512763">
              <a:buFont typeface="+mj-lt"/>
              <a:buAutoNum type="alphaUcPeriod"/>
            </a:pPr>
            <a:r>
              <a:rPr lang="en-US" dirty="0"/>
              <a:t>5 N to the left</a:t>
            </a:r>
          </a:p>
          <a:p>
            <a:pPr marL="0" indent="512763">
              <a:buFont typeface="+mj-lt"/>
              <a:buAutoNum type="alphaUcPeriod"/>
            </a:pPr>
            <a:r>
              <a:rPr lang="en-US" dirty="0"/>
              <a:t>5 N to the right</a:t>
            </a:r>
          </a:p>
        </p:txBody>
      </p:sp>
      <p:pic>
        <p:nvPicPr>
          <p:cNvPr id="2" name="Picture 1" descr="Table displaying applied forces acting on a box. Applied forces: The box is pulled in both left and right directions with forces of 5 N and 10 N magnitude respectively. The forces are represented by vector arrows in which the 10 N vector arrow is twice the length of the 5 N vector. Net force: ?."/>
          <p:cNvPicPr>
            <a:picLocks noChangeAspect="1"/>
          </p:cNvPicPr>
          <p:nvPr/>
        </p:nvPicPr>
        <p:blipFill>
          <a:blip r:embed="rId3"/>
          <a:stretch>
            <a:fillRect/>
          </a:stretch>
        </p:blipFill>
        <p:spPr>
          <a:xfrm>
            <a:off x="1864230" y="5065706"/>
            <a:ext cx="6487536" cy="1367758"/>
          </a:xfrm>
          <a:prstGeom prst="rect">
            <a:avLst/>
          </a:prstGeom>
        </p:spPr>
      </p:pic>
    </p:spTree>
    <p:extLst>
      <p:ext uri="{BB962C8B-B14F-4D97-AF65-F5344CB8AC3E}">
        <p14:creationId xmlns:p14="http://schemas.microsoft.com/office/powerpoint/2010/main" val="65369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0" y="614908"/>
            <a:ext cx="9144000" cy="1077218"/>
          </a:xfrm>
        </p:spPr>
        <p:txBody>
          <a:bodyPr/>
          <a:lstStyle/>
          <a:p>
            <a:r>
              <a:rPr lang="en-US" dirty="0"/>
              <a:t>Net Force</a:t>
            </a:r>
            <a:br>
              <a:rPr lang="en-US" dirty="0"/>
            </a:br>
            <a:r>
              <a:rPr lang="en-US" dirty="0"/>
              <a:t>CHECK YOUR ANSWER, Continued</a:t>
            </a:r>
          </a:p>
        </p:txBody>
      </p:sp>
      <p:sp>
        <p:nvSpPr>
          <p:cNvPr id="34818" name="Rectangle 3"/>
          <p:cNvSpPr>
            <a:spLocks noGrp="1" noChangeArrowheads="1"/>
          </p:cNvSpPr>
          <p:nvPr>
            <p:ph idx="4294967295"/>
          </p:nvPr>
        </p:nvSpPr>
        <p:spPr>
          <a:xfrm>
            <a:off x="365125" y="1957254"/>
            <a:ext cx="8229600" cy="4653915"/>
          </a:xfrm>
        </p:spPr>
        <p:txBody>
          <a:bodyPr/>
          <a:lstStyle/>
          <a:p>
            <a:pPr marL="0" indent="0">
              <a:spcAft>
                <a:spcPts val="4100"/>
              </a:spcAft>
              <a:buNone/>
            </a:pPr>
            <a:r>
              <a:rPr lang="en-US" dirty="0"/>
              <a:t>What is the net force acting on the box?</a:t>
            </a:r>
          </a:p>
          <a:p>
            <a:pPr marL="514350" indent="-514350">
              <a:buFont typeface="+mj-lt"/>
              <a:buAutoNum type="alphaUcPeriod" startAt="4"/>
            </a:pPr>
            <a:r>
              <a:rPr lang="en-US" b="1" dirty="0"/>
              <a:t>5 N to the right</a:t>
            </a:r>
          </a:p>
        </p:txBody>
      </p:sp>
      <p:pic>
        <p:nvPicPr>
          <p:cNvPr id="3" name="Picture 2" descr="Table displaying applied forces acting on a box. Applied forces: The box is pulled in both left and right directions with forces of 5 N and 10 N magnitude respectively. Net force: The box is pulled to the right with a magnitude of 5 N."/>
          <p:cNvPicPr>
            <a:picLocks noChangeAspect="1"/>
          </p:cNvPicPr>
          <p:nvPr/>
        </p:nvPicPr>
        <p:blipFill>
          <a:blip r:embed="rId3"/>
          <a:stretch>
            <a:fillRect/>
          </a:stretch>
        </p:blipFill>
        <p:spPr>
          <a:xfrm>
            <a:off x="1357312" y="5124450"/>
            <a:ext cx="6429375" cy="1333500"/>
          </a:xfrm>
          <a:prstGeom prst="rect">
            <a:avLst/>
          </a:prstGeom>
        </p:spPr>
      </p:pic>
    </p:spTree>
    <p:extLst>
      <p:ext uri="{BB962C8B-B14F-4D97-AF65-F5344CB8AC3E}">
        <p14:creationId xmlns:p14="http://schemas.microsoft.com/office/powerpoint/2010/main" val="2185781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US" dirty="0"/>
              <a:t>Vectors</a:t>
            </a:r>
          </a:p>
        </p:txBody>
      </p:sp>
      <p:sp>
        <p:nvSpPr>
          <p:cNvPr id="36868" name="Rectangle 3"/>
          <p:cNvSpPr>
            <a:spLocks noGrp="1" noChangeArrowheads="1"/>
          </p:cNvSpPr>
          <p:nvPr>
            <p:ph sz="quarter" idx="10"/>
          </p:nvPr>
        </p:nvSpPr>
        <p:spPr>
          <a:xfrm>
            <a:off x="365125" y="1957254"/>
            <a:ext cx="8020050" cy="2041286"/>
          </a:xfrm>
        </p:spPr>
        <p:txBody>
          <a:bodyPr/>
          <a:lstStyle/>
          <a:p>
            <a:pPr marL="0" indent="0">
              <a:buNone/>
            </a:pPr>
            <a:r>
              <a:rPr lang="en-US" dirty="0"/>
              <a:t>Vector quantity</a:t>
            </a:r>
          </a:p>
          <a:p>
            <a:pPr marL="336550" indent="-336550">
              <a:buFont typeface="Arial" panose="020B0604020202020204" pitchFamily="34" charset="0"/>
              <a:buChar char="•"/>
            </a:pPr>
            <a:r>
              <a:rPr lang="en-US" dirty="0"/>
              <a:t>has magnitude and direction.</a:t>
            </a:r>
          </a:p>
          <a:p>
            <a:pPr marL="336550" indent="-336550">
              <a:buFont typeface="Arial" panose="020B0604020202020204" pitchFamily="34" charset="0"/>
              <a:buChar char="•"/>
            </a:pPr>
            <a:r>
              <a:rPr lang="en-US" dirty="0"/>
              <a:t>is represented by an arrow.</a:t>
            </a:r>
          </a:p>
          <a:p>
            <a:pPr marL="336550" indent="-336550">
              <a:spcAft>
                <a:spcPts val="1900"/>
              </a:spcAft>
              <a:buFont typeface="Arial" panose="020B0604020202020204" pitchFamily="34" charset="0"/>
              <a:buChar char="•"/>
            </a:pPr>
            <a:r>
              <a:rPr lang="en-US" dirty="0"/>
              <a:t>Example: velocity, force, acceleration </a:t>
            </a:r>
          </a:p>
        </p:txBody>
      </p:sp>
      <p:pic>
        <p:nvPicPr>
          <p:cNvPr id="24" name="Picture 23" descr="Right arrow"/>
          <p:cNvPicPr>
            <a:picLocks noChangeAspect="1"/>
          </p:cNvPicPr>
          <p:nvPr/>
        </p:nvPicPr>
        <p:blipFill rotWithShape="1">
          <a:blip r:embed="rId3">
            <a:extLst>
              <a:ext uri="{28A0092B-C50C-407E-A947-70E740481C1C}">
                <a14:useLocalDpi xmlns:a14="http://schemas.microsoft.com/office/drawing/2010/main" val="0"/>
              </a:ext>
            </a:extLst>
          </a:blip>
          <a:srcRect b="24102"/>
          <a:stretch/>
        </p:blipFill>
        <p:spPr>
          <a:xfrm>
            <a:off x="755975" y="3998540"/>
            <a:ext cx="7759513" cy="530082"/>
          </a:xfrm>
          <a:prstGeom prst="rect">
            <a:avLst/>
          </a:prstGeom>
        </p:spPr>
      </p:pic>
      <p:sp>
        <p:nvSpPr>
          <p:cNvPr id="2" name="Content Placeholder 1"/>
          <p:cNvSpPr>
            <a:spLocks noGrp="1"/>
          </p:cNvSpPr>
          <p:nvPr>
            <p:ph sz="quarter" idx="11"/>
          </p:nvPr>
        </p:nvSpPr>
        <p:spPr>
          <a:xfrm>
            <a:off x="365125" y="4517212"/>
            <a:ext cx="7972425" cy="1539875"/>
          </a:xfrm>
        </p:spPr>
        <p:txBody>
          <a:bodyPr/>
          <a:lstStyle/>
          <a:p>
            <a:pPr>
              <a:spcBef>
                <a:spcPts val="2800"/>
              </a:spcBef>
            </a:pPr>
            <a:r>
              <a:rPr lang="en-US" dirty="0"/>
              <a:t>Scalar quantity</a:t>
            </a:r>
          </a:p>
          <a:p>
            <a:pPr marL="336550" indent="-336550">
              <a:buFont typeface="Arial" panose="020B0604020202020204" pitchFamily="34" charset="0"/>
              <a:buChar char="•"/>
            </a:pPr>
            <a:r>
              <a:rPr lang="en-US" dirty="0"/>
              <a:t>has magnitude.</a:t>
            </a:r>
          </a:p>
          <a:p>
            <a:pPr marL="336550" indent="-336550">
              <a:buFont typeface="Arial" panose="020B0604020202020204" pitchFamily="34" charset="0"/>
              <a:buChar char="•"/>
            </a:pPr>
            <a:r>
              <a:rPr lang="en-US" dirty="0"/>
              <a:t>Example: mass, volume, speed</a:t>
            </a:r>
          </a:p>
        </p:txBody>
      </p:sp>
    </p:spTree>
    <p:extLst>
      <p:ext uri="{BB962C8B-B14F-4D97-AF65-F5344CB8AC3E}">
        <p14:creationId xmlns:p14="http://schemas.microsoft.com/office/powerpoint/2010/main" val="1732789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Vectors, Continued</a:t>
            </a:r>
          </a:p>
        </p:txBody>
      </p:sp>
      <p:sp>
        <p:nvSpPr>
          <p:cNvPr id="38915" name="Rectangle 3"/>
          <p:cNvSpPr>
            <a:spLocks noGrp="1" noChangeArrowheads="1"/>
          </p:cNvSpPr>
          <p:nvPr>
            <p:ph idx="4294967295"/>
          </p:nvPr>
        </p:nvSpPr>
        <p:spPr>
          <a:xfrm>
            <a:off x="365125" y="1957254"/>
            <a:ext cx="8229600" cy="4653915"/>
          </a:xfrm>
        </p:spPr>
        <p:txBody>
          <a:bodyPr/>
          <a:lstStyle/>
          <a:p>
            <a:pPr marL="0" indent="0">
              <a:buNone/>
            </a:pPr>
            <a:r>
              <a:rPr lang="en-US" sz="2400" dirty="0"/>
              <a:t>Resultant</a:t>
            </a:r>
          </a:p>
          <a:p>
            <a:r>
              <a:rPr lang="en-US" sz="2400" dirty="0"/>
              <a:t>The sum of two or more vectors</a:t>
            </a:r>
          </a:p>
          <a:p>
            <a:pPr lvl="1"/>
            <a:r>
              <a:rPr lang="en-US" sz="2400" dirty="0"/>
              <a:t>For vectors in the same direction, add arithmetically.</a:t>
            </a:r>
          </a:p>
          <a:p>
            <a:pPr lvl="1"/>
            <a:r>
              <a:rPr lang="en-US" sz="2400" dirty="0"/>
              <a:t>For vectors in opposite directions, subtract arithmetically.</a:t>
            </a:r>
          </a:p>
          <a:p>
            <a:pPr lvl="1"/>
            <a:r>
              <a:rPr lang="en-US" sz="2400" dirty="0"/>
              <a:t>Two vectors that don</a:t>
            </a:r>
            <a:r>
              <a:rPr lang="fr-FR" sz="2400" dirty="0"/>
              <a:t>'</a:t>
            </a:r>
            <a:r>
              <a:rPr lang="en-US" sz="2400" dirty="0"/>
              <a:t>t act in the same or opposite direction:</a:t>
            </a:r>
          </a:p>
          <a:p>
            <a:pPr lvl="2"/>
            <a:r>
              <a:rPr lang="en-US" sz="2000" dirty="0"/>
              <a:t>use parallelogram rule.</a:t>
            </a:r>
          </a:p>
          <a:p>
            <a:pPr lvl="1"/>
            <a:r>
              <a:rPr lang="en-US" sz="2400" dirty="0"/>
              <a:t>Two vectors at right angles to each other</a:t>
            </a:r>
          </a:p>
          <a:p>
            <a:pPr lvl="2"/>
            <a:r>
              <a:rPr lang="en-US" sz="2000" dirty="0"/>
              <a:t>use Pythagorean Theorem: </a:t>
            </a:r>
          </a:p>
        </p:txBody>
      </p:sp>
      <p:pic>
        <p:nvPicPr>
          <p:cNvPr id="2" name="Picture 1" descr="R squared equals V squared plus H squared."/>
          <p:cNvPicPr>
            <a:picLocks noChangeAspect="1"/>
          </p:cNvPicPr>
          <p:nvPr/>
        </p:nvPicPr>
        <p:blipFill>
          <a:blip r:embed="rId3"/>
          <a:stretch>
            <a:fillRect/>
          </a:stretch>
        </p:blipFill>
        <p:spPr>
          <a:xfrm>
            <a:off x="4719666" y="5731367"/>
            <a:ext cx="1519769" cy="371509"/>
          </a:xfrm>
          <a:prstGeom prst="rect">
            <a:avLst/>
          </a:prstGeom>
        </p:spPr>
      </p:pic>
    </p:spTree>
    <p:extLst>
      <p:ext uri="{BB962C8B-B14F-4D97-AF65-F5344CB8AC3E}">
        <p14:creationId xmlns:p14="http://schemas.microsoft.com/office/powerpoint/2010/main" val="2961833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614908"/>
            <a:ext cx="9144000" cy="1077218"/>
          </a:xfrm>
        </p:spPr>
        <p:txBody>
          <a:bodyPr/>
          <a:lstStyle/>
          <a:p>
            <a:r>
              <a:rPr lang="en-US" dirty="0"/>
              <a:t>Vectors</a:t>
            </a:r>
            <a:br>
              <a:rPr lang="en-US" dirty="0"/>
            </a:br>
            <a:r>
              <a:rPr lang="en-US" dirty="0"/>
              <a:t>CHECK YOUR NEIGHBOR</a:t>
            </a:r>
          </a:p>
        </p:txBody>
      </p:sp>
      <p:sp>
        <p:nvSpPr>
          <p:cNvPr id="433155" name="Rectangle 3"/>
          <p:cNvSpPr>
            <a:spLocks noGrp="1" noChangeArrowheads="1"/>
          </p:cNvSpPr>
          <p:nvPr>
            <p:ph idx="4294967295"/>
          </p:nvPr>
        </p:nvSpPr>
        <p:spPr>
          <a:xfrm>
            <a:off x="365126" y="1957254"/>
            <a:ext cx="8313654" cy="4459588"/>
          </a:xfrm>
        </p:spPr>
        <p:txBody>
          <a:bodyPr/>
          <a:lstStyle/>
          <a:p>
            <a:pPr marL="0" indent="0">
              <a:spcAft>
                <a:spcPts val="3400"/>
              </a:spcAft>
              <a:buNone/>
            </a:pPr>
            <a:r>
              <a:rPr lang="en-US" sz="2400" dirty="0"/>
              <a:t>Referring to the figure, which of the following are true statements?</a:t>
            </a:r>
          </a:p>
          <a:p>
            <a:pPr marL="0" indent="512763">
              <a:buFont typeface="+mj-lt"/>
              <a:buAutoNum type="alphaUcPeriod"/>
            </a:pPr>
            <a:r>
              <a:rPr lang="en-US" sz="2400" dirty="0"/>
              <a:t>50 N is the resultant of the 30- and the 40-N vectors.</a:t>
            </a:r>
          </a:p>
          <a:p>
            <a:pPr marL="512763" indent="-512763">
              <a:buFont typeface="+mj-lt"/>
              <a:buAutoNum type="alphaUcPeriod"/>
              <a:tabLst>
                <a:tab pos="512763" algn="l"/>
              </a:tabLst>
            </a:pPr>
            <a:r>
              <a:rPr lang="en-US" sz="2400" dirty="0"/>
              <a:t>The 30-N vector can be considered a component of the 50-N vector. </a:t>
            </a:r>
          </a:p>
          <a:p>
            <a:pPr marL="0" indent="512763" defTabSz="512763">
              <a:spcBef>
                <a:spcPts val="620"/>
              </a:spcBef>
              <a:buFont typeface="+mj-lt"/>
              <a:buAutoNum type="alphaUcPeriod"/>
            </a:pPr>
            <a:r>
              <a:rPr lang="en-US" sz="2400" dirty="0"/>
              <a:t>The 40-N vector can be considered</a:t>
            </a:r>
            <a:br>
              <a:rPr lang="en-US" sz="2400" dirty="0"/>
            </a:br>
            <a:r>
              <a:rPr lang="en-US" sz="2400" dirty="0"/>
              <a:t>	a component of the 50-N vector.</a:t>
            </a:r>
          </a:p>
          <a:p>
            <a:pPr marL="0" indent="512763">
              <a:buFont typeface="+mj-lt"/>
              <a:buAutoNum type="alphaUcPeriod"/>
            </a:pPr>
            <a:r>
              <a:rPr lang="en-US" sz="2400" dirty="0"/>
              <a:t>All of the above are correct.</a:t>
            </a:r>
          </a:p>
        </p:txBody>
      </p:sp>
      <p:pic>
        <p:nvPicPr>
          <p:cNvPr id="16" name="Picture 15" descr="Diagram displaying a pair of vectors at right angles to each other making two sides of a rectangle and a third vector which is the diagonal of the rectangle. All 3 vectors originate from the center of a small square and are in the same direction. 30- and 40-N vectors are at right angles to each other and the third diagonal vector is 50 N."/>
          <p:cNvPicPr>
            <a:picLocks noChangeAspect="1"/>
          </p:cNvPicPr>
          <p:nvPr/>
        </p:nvPicPr>
        <p:blipFill rotWithShape="1">
          <a:blip r:embed="rId3">
            <a:extLst>
              <a:ext uri="{28A0092B-C50C-407E-A947-70E740481C1C}">
                <a14:useLocalDpi xmlns:a14="http://schemas.microsoft.com/office/drawing/2010/main" val="0"/>
              </a:ext>
            </a:extLst>
          </a:blip>
          <a:srcRect b="2699"/>
          <a:stretch/>
        </p:blipFill>
        <p:spPr>
          <a:xfrm>
            <a:off x="5850494" y="4268684"/>
            <a:ext cx="3220635" cy="2318639"/>
          </a:xfrm>
          <a:prstGeom prst="rect">
            <a:avLst/>
          </a:prstGeom>
        </p:spPr>
      </p:pic>
    </p:spTree>
    <p:extLst>
      <p:ext uri="{BB962C8B-B14F-4D97-AF65-F5344CB8AC3E}">
        <p14:creationId xmlns:p14="http://schemas.microsoft.com/office/powerpoint/2010/main" val="1281600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This lecture will help you understand:</a:t>
            </a:r>
          </a:p>
        </p:txBody>
      </p:sp>
      <p:sp>
        <p:nvSpPr>
          <p:cNvPr id="6147" name="Rectangle 3"/>
          <p:cNvSpPr>
            <a:spLocks noGrp="1" noChangeArrowheads="1"/>
          </p:cNvSpPr>
          <p:nvPr>
            <p:ph type="body" idx="4294967295"/>
          </p:nvPr>
        </p:nvSpPr>
        <p:spPr>
          <a:xfrm>
            <a:off x="365125" y="1957254"/>
            <a:ext cx="8229600" cy="4653915"/>
          </a:xfrm>
        </p:spPr>
        <p:txBody>
          <a:bodyPr/>
          <a:lstStyle/>
          <a:p>
            <a:r>
              <a:rPr lang="en-US" dirty="0"/>
              <a:t>Aristotle</a:t>
            </a:r>
            <a:r>
              <a:rPr lang="fr-FR" dirty="0"/>
              <a:t>'</a:t>
            </a:r>
            <a:r>
              <a:rPr lang="en-US" dirty="0"/>
              <a:t>s Ideas of Motion</a:t>
            </a:r>
          </a:p>
          <a:p>
            <a:r>
              <a:rPr lang="en-US" dirty="0"/>
              <a:t>Galileo</a:t>
            </a:r>
            <a:r>
              <a:rPr lang="fr-FR" dirty="0"/>
              <a:t>'</a:t>
            </a:r>
            <a:r>
              <a:rPr lang="en-US" dirty="0"/>
              <a:t>s Concept of Inertia</a:t>
            </a:r>
          </a:p>
          <a:p>
            <a:r>
              <a:rPr lang="en-US" dirty="0"/>
              <a:t>Newton</a:t>
            </a:r>
            <a:r>
              <a:rPr lang="fr-FR" dirty="0"/>
              <a:t>'</a:t>
            </a:r>
            <a:r>
              <a:rPr lang="en-US" dirty="0"/>
              <a:t>s First Law of Motion</a:t>
            </a:r>
          </a:p>
          <a:p>
            <a:r>
              <a:rPr lang="en-US" dirty="0"/>
              <a:t>Net Force and Vectors</a:t>
            </a:r>
          </a:p>
          <a:p>
            <a:r>
              <a:rPr lang="en-US" dirty="0"/>
              <a:t>The Equilibrium Rule</a:t>
            </a:r>
          </a:p>
          <a:p>
            <a:r>
              <a:rPr lang="en-US" dirty="0"/>
              <a:t>Support Force</a:t>
            </a:r>
          </a:p>
          <a:p>
            <a:r>
              <a:rPr lang="en-US" dirty="0"/>
              <a:t>Equilibrium of Moving Things</a:t>
            </a:r>
          </a:p>
          <a:p>
            <a:r>
              <a:rPr lang="en-US" dirty="0"/>
              <a:t>The Moving Earth</a:t>
            </a:r>
          </a:p>
        </p:txBody>
      </p:sp>
    </p:spTree>
    <p:extLst>
      <p:ext uri="{BB962C8B-B14F-4D97-AF65-F5344CB8AC3E}">
        <p14:creationId xmlns:p14="http://schemas.microsoft.com/office/powerpoint/2010/main" val="2056083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614908"/>
            <a:ext cx="9144000" cy="1077218"/>
          </a:xfrm>
        </p:spPr>
        <p:txBody>
          <a:bodyPr/>
          <a:lstStyle/>
          <a:p>
            <a:r>
              <a:rPr lang="en-US" dirty="0"/>
              <a:t>Vectors</a:t>
            </a:r>
            <a:br>
              <a:rPr lang="en-US" dirty="0"/>
            </a:br>
            <a:r>
              <a:rPr lang="en-US" dirty="0"/>
              <a:t>CHECK YOUR ANSWER</a:t>
            </a:r>
          </a:p>
        </p:txBody>
      </p:sp>
      <p:sp>
        <p:nvSpPr>
          <p:cNvPr id="43011" name="Rectangle 3"/>
          <p:cNvSpPr>
            <a:spLocks noGrp="1" noChangeArrowheads="1"/>
          </p:cNvSpPr>
          <p:nvPr>
            <p:ph idx="4294967295"/>
          </p:nvPr>
        </p:nvSpPr>
        <p:spPr>
          <a:xfrm>
            <a:off x="365125" y="1957254"/>
            <a:ext cx="8229600" cy="4653915"/>
          </a:xfrm>
        </p:spPr>
        <p:txBody>
          <a:bodyPr/>
          <a:lstStyle/>
          <a:p>
            <a:pPr marL="0" indent="0">
              <a:spcAft>
                <a:spcPts val="3400"/>
              </a:spcAft>
              <a:buNone/>
            </a:pPr>
            <a:r>
              <a:rPr lang="en-US" sz="2400" dirty="0"/>
              <a:t>Referring to the figure, which of the following are true statements?</a:t>
            </a:r>
          </a:p>
          <a:p>
            <a:pPr marL="457200" indent="-457200">
              <a:buFont typeface="+mj-lt"/>
              <a:buAutoNum type="alphaUcPeriod" startAt="4"/>
            </a:pPr>
            <a:r>
              <a:rPr lang="en-US" sz="2400" b="1" dirty="0"/>
              <a:t>All of the above are correct.</a:t>
            </a:r>
          </a:p>
        </p:txBody>
      </p:sp>
      <p:pic>
        <p:nvPicPr>
          <p:cNvPr id="20" name="Picture 19" descr="Diagram displaying a pair of vectors at right angles to each other making two sides of a rectangle and a third vector which is the diagonal of the rectangle. All 3 vectors originate from the center of a small square and are in the same direction. 30- and 40-N vectors are at right angles to each other and the third diagonal vector is 50 N."/>
          <p:cNvPicPr>
            <a:picLocks noChangeAspect="1"/>
          </p:cNvPicPr>
          <p:nvPr/>
        </p:nvPicPr>
        <p:blipFill rotWithShape="1">
          <a:blip r:embed="rId3">
            <a:extLst>
              <a:ext uri="{28A0092B-C50C-407E-A947-70E740481C1C}">
                <a14:useLocalDpi xmlns:a14="http://schemas.microsoft.com/office/drawing/2010/main" val="0"/>
              </a:ext>
            </a:extLst>
          </a:blip>
          <a:srcRect b="2699"/>
          <a:stretch/>
        </p:blipFill>
        <p:spPr>
          <a:xfrm>
            <a:off x="5850494" y="4268684"/>
            <a:ext cx="3220635" cy="2318639"/>
          </a:xfrm>
          <a:prstGeom prst="rect">
            <a:avLst/>
          </a:prstGeom>
        </p:spPr>
      </p:pic>
    </p:spTree>
    <p:extLst>
      <p:ext uri="{BB962C8B-B14F-4D97-AF65-F5344CB8AC3E}">
        <p14:creationId xmlns:p14="http://schemas.microsoft.com/office/powerpoint/2010/main" val="4070983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en-US" dirty="0"/>
              <a:t>Vectors, Continue-1</a:t>
            </a:r>
          </a:p>
        </p:txBody>
      </p:sp>
      <p:sp>
        <p:nvSpPr>
          <p:cNvPr id="45060" name="Rectangle 3"/>
          <p:cNvSpPr>
            <a:spLocks noGrp="1" noChangeArrowheads="1"/>
          </p:cNvSpPr>
          <p:nvPr>
            <p:ph idx="4294967295"/>
          </p:nvPr>
        </p:nvSpPr>
        <p:spPr>
          <a:xfrm>
            <a:off x="365125" y="1957254"/>
            <a:ext cx="6234900" cy="4653915"/>
          </a:xfrm>
        </p:spPr>
        <p:txBody>
          <a:bodyPr/>
          <a:lstStyle/>
          <a:p>
            <a:pPr marL="0" indent="0">
              <a:buNone/>
            </a:pPr>
            <a:r>
              <a:rPr lang="en-US" dirty="0"/>
              <a:t>Nellie Newton hangs from a rope</a:t>
            </a:r>
            <a:br>
              <a:rPr lang="en-US" dirty="0"/>
            </a:br>
            <a:r>
              <a:rPr lang="en-US" dirty="0"/>
              <a:t>as shown.</a:t>
            </a:r>
          </a:p>
          <a:p>
            <a:r>
              <a:rPr lang="en-US" dirty="0"/>
              <a:t>Which side has the greater tension? </a:t>
            </a:r>
          </a:p>
          <a:p>
            <a:r>
              <a:rPr lang="en-US" dirty="0"/>
              <a:t>There are three forces acting on Nellie: </a:t>
            </a:r>
          </a:p>
          <a:p>
            <a:pPr lvl="1"/>
            <a:r>
              <a:rPr lang="en-US" dirty="0"/>
              <a:t>her weight, </a:t>
            </a:r>
            <a:r>
              <a:rPr lang="en-US" i="1" dirty="0"/>
              <a:t>mg</a:t>
            </a:r>
            <a:r>
              <a:rPr lang="en-US" dirty="0"/>
              <a:t>, </a:t>
            </a:r>
          </a:p>
          <a:p>
            <a:pPr lvl="1"/>
            <a:r>
              <a:rPr lang="en-US" dirty="0"/>
              <a:t>a tension in the left-hand side of the rope, </a:t>
            </a:r>
          </a:p>
          <a:p>
            <a:pPr lvl="1">
              <a:lnSpc>
                <a:spcPct val="98000"/>
              </a:lnSpc>
            </a:pPr>
            <a:r>
              <a:rPr lang="en-US" dirty="0"/>
              <a:t>and a tension in the right-hand side of the rope.</a:t>
            </a:r>
          </a:p>
        </p:txBody>
      </p:sp>
      <p:pic>
        <p:nvPicPr>
          <p:cNvPr id="13" name="Picture 12" descr="Cartoon illustration of Nellie Newton hanging at rest from a rope. (a) Nellie hangs from the rope in such a manner that the ropes on the left and right side of Nellie makes a less steep and steeper angle with the upward and downward forces acting on her respectively."/>
          <p:cNvPicPr>
            <a:picLocks noChangeAspect="1"/>
          </p:cNvPicPr>
          <p:nvPr/>
        </p:nvPicPr>
        <p:blipFill rotWithShape="1">
          <a:blip r:embed="rId3">
            <a:extLst>
              <a:ext uri="{28A0092B-C50C-407E-A947-70E740481C1C}">
                <a14:useLocalDpi xmlns:a14="http://schemas.microsoft.com/office/drawing/2010/main" val="0"/>
              </a:ext>
            </a:extLst>
          </a:blip>
          <a:srcRect b="2958"/>
          <a:stretch/>
        </p:blipFill>
        <p:spPr>
          <a:xfrm>
            <a:off x="6432884" y="2102947"/>
            <a:ext cx="2601809" cy="3347044"/>
          </a:xfrm>
          <a:prstGeom prst="rect">
            <a:avLst/>
          </a:prstGeom>
        </p:spPr>
      </p:pic>
    </p:spTree>
    <p:extLst>
      <p:ext uri="{BB962C8B-B14F-4D97-AF65-F5344CB8AC3E}">
        <p14:creationId xmlns:p14="http://schemas.microsoft.com/office/powerpoint/2010/main" val="994583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Vectors, Continue-2</a:t>
            </a:r>
          </a:p>
        </p:txBody>
      </p:sp>
      <p:sp>
        <p:nvSpPr>
          <p:cNvPr id="47107" name="Rectangle 3"/>
          <p:cNvSpPr>
            <a:spLocks noGrp="1" noChangeArrowheads="1"/>
          </p:cNvSpPr>
          <p:nvPr>
            <p:ph idx="4294967295"/>
          </p:nvPr>
        </p:nvSpPr>
        <p:spPr>
          <a:xfrm>
            <a:off x="365125" y="1957254"/>
            <a:ext cx="8229600" cy="4653915"/>
          </a:xfrm>
        </p:spPr>
        <p:txBody>
          <a:bodyPr/>
          <a:lstStyle/>
          <a:p>
            <a:r>
              <a:rPr lang="en-US" sz="2000" dirty="0"/>
              <a:t>Because of the different angles, different rope tensions will occur in each side. </a:t>
            </a:r>
          </a:p>
          <a:p>
            <a:r>
              <a:rPr lang="en-US" sz="2000" dirty="0"/>
              <a:t>Nellie hangs in equilibrium, so her weight is supported by two rope tensions, adding </a:t>
            </a:r>
            <a:r>
              <a:rPr lang="en-US" sz="2000" dirty="0" err="1"/>
              <a:t>vectorially</a:t>
            </a:r>
            <a:r>
              <a:rPr lang="en-US" sz="2000" dirty="0"/>
              <a:t> to be equal and opposite to her weight. </a:t>
            </a:r>
          </a:p>
          <a:p>
            <a:r>
              <a:rPr lang="en-US" sz="2000" dirty="0"/>
              <a:t>The parallelogram rule shows that the tension in the right-hand is greater than the tension in the left-hand side of the rope.</a:t>
            </a:r>
          </a:p>
        </p:txBody>
      </p:sp>
      <p:pic>
        <p:nvPicPr>
          <p:cNvPr id="13" name="Picture 12" descr="Cartoon illustration of Nellie Newton hanging at rest from a rope. (a) Nellie hangs from the rope in such a manner that the ropes on the right side of Nellie make a steeper angle with the upward and downward forces acting on her. The upward force is represented by a upward dashed arrow. (b) The upward dashed vector is the diagonal of a parallelogram given by dashed lines. 2 adjacent sides of the parallelogram are part of the left hand and right hand sides of the rope. (c) Tension is represented by arrows running along the length of the rope from the point at which Nellie is hanging. The arrow (tension) is on the right hand side is much longer than the arrow on the left hand side. "/>
          <p:cNvPicPr>
            <a:picLocks noChangeAspect="1"/>
          </p:cNvPicPr>
          <p:nvPr/>
        </p:nvPicPr>
        <p:blipFill rotWithShape="1">
          <a:blip r:embed="rId3">
            <a:extLst>
              <a:ext uri="{28A0092B-C50C-407E-A947-70E740481C1C}">
                <a14:useLocalDpi xmlns:a14="http://schemas.microsoft.com/office/drawing/2010/main" val="0"/>
              </a:ext>
            </a:extLst>
          </a:blip>
          <a:srcRect b="5400"/>
          <a:stretch/>
        </p:blipFill>
        <p:spPr>
          <a:xfrm>
            <a:off x="1366959" y="4101788"/>
            <a:ext cx="6410082" cy="2415266"/>
          </a:xfrm>
          <a:prstGeom prst="rect">
            <a:avLst/>
          </a:prstGeom>
        </p:spPr>
      </p:pic>
    </p:spTree>
    <p:extLst>
      <p:ext uri="{BB962C8B-B14F-4D97-AF65-F5344CB8AC3E}">
        <p14:creationId xmlns:p14="http://schemas.microsoft.com/office/powerpoint/2010/main" val="2485095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a:t>The Equilibrium Rule: Example</a:t>
            </a:r>
          </a:p>
        </p:txBody>
      </p:sp>
      <p:sp>
        <p:nvSpPr>
          <p:cNvPr id="49155" name="Rectangle 3"/>
          <p:cNvSpPr>
            <a:spLocks noGrp="1" noChangeArrowheads="1"/>
          </p:cNvSpPr>
          <p:nvPr>
            <p:ph type="body" idx="4294967295"/>
          </p:nvPr>
        </p:nvSpPr>
        <p:spPr>
          <a:xfrm>
            <a:off x="365124" y="1957254"/>
            <a:ext cx="5714393" cy="4653915"/>
          </a:xfrm>
        </p:spPr>
        <p:txBody>
          <a:bodyPr/>
          <a:lstStyle/>
          <a:p>
            <a:pPr marL="0" indent="0">
              <a:buNone/>
            </a:pPr>
            <a:r>
              <a:rPr lang="en-US" sz="2400" dirty="0"/>
              <a:t>A string holding up a bag of flour</a:t>
            </a:r>
          </a:p>
          <a:p>
            <a:r>
              <a:rPr lang="en-US" sz="2400" dirty="0"/>
              <a:t>Two forces act on the bag of flour:</a:t>
            </a:r>
          </a:p>
          <a:p>
            <a:pPr lvl="1"/>
            <a:r>
              <a:rPr lang="en-US" sz="2400" dirty="0"/>
              <a:t>Tension force in string acts upward.</a:t>
            </a:r>
          </a:p>
          <a:p>
            <a:pPr lvl="1"/>
            <a:r>
              <a:rPr lang="en-US" sz="2400" dirty="0"/>
              <a:t>Force due to gravity acts downward.</a:t>
            </a:r>
          </a:p>
          <a:p>
            <a:r>
              <a:rPr lang="en-US" sz="2400" dirty="0"/>
              <a:t>Both are equal in magnitude and opposite in direction. </a:t>
            </a:r>
          </a:p>
          <a:p>
            <a:pPr lvl="1"/>
            <a:r>
              <a:rPr lang="en-US" sz="2400" dirty="0"/>
              <a:t>When added, they cancel to zero.</a:t>
            </a:r>
          </a:p>
          <a:p>
            <a:pPr lvl="1"/>
            <a:r>
              <a:rPr lang="en-US" sz="2400" dirty="0"/>
              <a:t>So, the bag of flour remains at rest.</a:t>
            </a:r>
          </a:p>
        </p:txBody>
      </p:sp>
      <p:pic>
        <p:nvPicPr>
          <p:cNvPr id="22" name="Picture 21" descr="Photograph of a man holding a spring scale having a bag of flour suspended from it. The tension in the string is about 9 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8545" y="2140205"/>
            <a:ext cx="3120125" cy="3331400"/>
          </a:xfrm>
          <a:prstGeom prst="rect">
            <a:avLst/>
          </a:prstGeom>
        </p:spPr>
      </p:pic>
    </p:spTree>
    <p:extLst>
      <p:ext uri="{BB962C8B-B14F-4D97-AF65-F5344CB8AC3E}">
        <p14:creationId xmlns:p14="http://schemas.microsoft.com/office/powerpoint/2010/main" val="1611173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US" dirty="0"/>
              <a:t>The Equilibrium Rule</a:t>
            </a:r>
          </a:p>
        </p:txBody>
      </p:sp>
      <p:sp>
        <p:nvSpPr>
          <p:cNvPr id="51204" name="Rectangle 3"/>
          <p:cNvSpPr>
            <a:spLocks noGrp="1" noChangeArrowheads="1"/>
          </p:cNvSpPr>
          <p:nvPr>
            <p:ph sz="quarter" idx="10"/>
          </p:nvPr>
        </p:nvSpPr>
        <p:spPr>
          <a:xfrm>
            <a:off x="367240" y="1931449"/>
            <a:ext cx="8594505" cy="2466126"/>
          </a:xfrm>
        </p:spPr>
        <p:txBody>
          <a:bodyPr/>
          <a:lstStyle/>
          <a:p>
            <a:pPr marL="288925" indent="-288925">
              <a:buFont typeface="Arial" panose="020B0604020202020204" pitchFamily="34" charset="0"/>
              <a:buChar char="•"/>
            </a:pPr>
            <a:r>
              <a:rPr lang="en-US" dirty="0"/>
              <a:t>The vector sum of forces acting on a nonaccelerating object equals zero.</a:t>
            </a:r>
          </a:p>
          <a:p>
            <a:pPr marL="288925" indent="-288925">
              <a:buFont typeface="Arial" panose="020B0604020202020204" pitchFamily="34" charset="0"/>
              <a:buChar char="•"/>
            </a:pPr>
            <a:r>
              <a:rPr lang="en-US" dirty="0"/>
              <a:t>In equation for:</a:t>
            </a:r>
            <a:endParaRPr lang="en-US" dirty="0">
              <a:sym typeface="Symbol" charset="0"/>
            </a:endParaRPr>
          </a:p>
        </p:txBody>
      </p:sp>
      <p:pic>
        <p:nvPicPr>
          <p:cNvPr id="3" name="Picture 2" descr="summation F equals 0."/>
          <p:cNvPicPr>
            <a:picLocks noChangeAspect="1"/>
          </p:cNvPicPr>
          <p:nvPr/>
        </p:nvPicPr>
        <p:blipFill>
          <a:blip r:embed="rId3"/>
          <a:stretch>
            <a:fillRect/>
          </a:stretch>
        </p:blipFill>
        <p:spPr>
          <a:xfrm>
            <a:off x="3238431" y="2980274"/>
            <a:ext cx="1229766" cy="384312"/>
          </a:xfrm>
          <a:prstGeom prst="rect">
            <a:avLst/>
          </a:prstGeom>
        </p:spPr>
      </p:pic>
      <p:pic>
        <p:nvPicPr>
          <p:cNvPr id="9" name="Picture 8" descr="Cartoon illustration showing two painters with paint buckets and brushes on a heavy horizontal plank suspended by a pair of ropes in front of a wall with the formula &quot;summation F equals 0&quot;. The heavier painter is at the extreme left of the plank while the other lighter painter is at the right nearer to the center of the plank. Force vectors are represented by arrows. Out of 2 upward force vectors, 1 longer upward force vector acts on the left rope and 1 shorter upward force vector acts on the right rope. Out of the 3 downward force vectors, the longest downward force vector acts on the heavier painter at the left, the shorter downward force vector acts on the lighter painter and the shortest downward force vector acts on the middle of the plank."/>
          <p:cNvPicPr>
            <a:picLocks noChangeAspect="1"/>
          </p:cNvPicPr>
          <p:nvPr/>
        </p:nvPicPr>
        <p:blipFill rotWithShape="1">
          <a:blip r:embed="rId4">
            <a:extLst>
              <a:ext uri="{28A0092B-C50C-407E-A947-70E740481C1C}">
                <a14:useLocalDpi xmlns:a14="http://schemas.microsoft.com/office/drawing/2010/main" val="0"/>
              </a:ext>
            </a:extLst>
          </a:blip>
          <a:srcRect b="3720"/>
          <a:stretch/>
        </p:blipFill>
        <p:spPr>
          <a:xfrm>
            <a:off x="2979250" y="3460275"/>
            <a:ext cx="3185501" cy="1917138"/>
          </a:xfrm>
          <a:prstGeom prst="rect">
            <a:avLst/>
          </a:prstGeom>
        </p:spPr>
      </p:pic>
      <p:sp>
        <p:nvSpPr>
          <p:cNvPr id="2" name="Content Placeholder 1"/>
          <p:cNvSpPr>
            <a:spLocks noGrp="1"/>
          </p:cNvSpPr>
          <p:nvPr>
            <p:ph sz="quarter" idx="11"/>
          </p:nvPr>
        </p:nvSpPr>
        <p:spPr>
          <a:xfrm>
            <a:off x="819112" y="5359173"/>
            <a:ext cx="7898768" cy="1253898"/>
          </a:xfrm>
        </p:spPr>
        <p:txBody>
          <a:bodyPr/>
          <a:lstStyle/>
          <a:p>
            <a:pPr marL="0" lvl="1" indent="0">
              <a:buNone/>
            </a:pPr>
            <a:r>
              <a:rPr lang="en-US" sz="2000" dirty="0"/>
              <a:t>The red arrows represent force vectors. The sum of the two upward force vectors minus the sum of the three bottom force vectors, equals zero. We say the forces cancel to zero, and the system of Burl, Paul, and the staging is in equilibrium.</a:t>
            </a:r>
            <a:endParaRPr lang="en-US" dirty="0"/>
          </a:p>
        </p:txBody>
      </p:sp>
    </p:spTree>
    <p:extLst>
      <p:ext uri="{BB962C8B-B14F-4D97-AF65-F5344CB8AC3E}">
        <p14:creationId xmlns:p14="http://schemas.microsoft.com/office/powerpoint/2010/main" val="1702084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614908"/>
            <a:ext cx="9144000" cy="1094164"/>
          </a:xfrm>
        </p:spPr>
        <p:txBody>
          <a:bodyPr/>
          <a:lstStyle/>
          <a:p>
            <a:r>
              <a:rPr lang="en-US" dirty="0"/>
              <a:t>The Equilibrium Rule</a:t>
            </a:r>
            <a:br>
              <a:rPr lang="en-US" dirty="0"/>
            </a:br>
            <a:r>
              <a:rPr lang="en-US" dirty="0"/>
              <a:t>CHECK YOUR NEIGHBOR</a:t>
            </a:r>
          </a:p>
        </p:txBody>
      </p:sp>
      <p:sp>
        <p:nvSpPr>
          <p:cNvPr id="149506" name="Rectangle 3"/>
          <p:cNvSpPr>
            <a:spLocks noGrp="1" noChangeArrowheads="1"/>
          </p:cNvSpPr>
          <p:nvPr>
            <p:ph sz="quarter" idx="10"/>
          </p:nvPr>
        </p:nvSpPr>
        <p:spPr>
          <a:xfrm>
            <a:off x="385844" y="1638364"/>
            <a:ext cx="3484027" cy="649287"/>
          </a:xfrm>
        </p:spPr>
        <p:txBody>
          <a:bodyPr/>
          <a:lstStyle/>
          <a:p>
            <a:pPr marL="0" indent="0">
              <a:spcAft>
                <a:spcPts val="4100"/>
              </a:spcAft>
              <a:buNone/>
            </a:pPr>
            <a:r>
              <a:rPr lang="en-US" dirty="0"/>
              <a:t>The equilibrium rule, </a:t>
            </a:r>
          </a:p>
        </p:txBody>
      </p:sp>
      <p:pic>
        <p:nvPicPr>
          <p:cNvPr id="4" name="Picture 3" descr="summation F equals 0"/>
          <p:cNvPicPr>
            <a:picLocks noChangeAspect="1"/>
          </p:cNvPicPr>
          <p:nvPr/>
        </p:nvPicPr>
        <p:blipFill>
          <a:blip r:embed="rId3"/>
          <a:stretch>
            <a:fillRect/>
          </a:stretch>
        </p:blipFill>
        <p:spPr>
          <a:xfrm>
            <a:off x="3738744" y="1731800"/>
            <a:ext cx="1190293" cy="413943"/>
          </a:xfrm>
          <a:prstGeom prst="rect">
            <a:avLst/>
          </a:prstGeom>
        </p:spPr>
      </p:pic>
      <p:sp>
        <p:nvSpPr>
          <p:cNvPr id="2" name="Content Placeholder 1"/>
          <p:cNvSpPr>
            <a:spLocks noGrp="1"/>
          </p:cNvSpPr>
          <p:nvPr>
            <p:ph sz="quarter" idx="11"/>
          </p:nvPr>
        </p:nvSpPr>
        <p:spPr>
          <a:xfrm>
            <a:off x="4896379" y="1604755"/>
            <a:ext cx="3073400" cy="596900"/>
          </a:xfrm>
        </p:spPr>
        <p:txBody>
          <a:bodyPr/>
          <a:lstStyle/>
          <a:p>
            <a:pPr marL="0" indent="0">
              <a:buNone/>
            </a:pPr>
            <a:r>
              <a:rPr lang="en-US" dirty="0"/>
              <a:t>, applies to</a:t>
            </a:r>
          </a:p>
        </p:txBody>
      </p:sp>
      <p:sp>
        <p:nvSpPr>
          <p:cNvPr id="3" name="Content Placeholder 2"/>
          <p:cNvSpPr>
            <a:spLocks noGrp="1"/>
          </p:cNvSpPr>
          <p:nvPr>
            <p:ph sz="quarter" idx="12"/>
          </p:nvPr>
        </p:nvSpPr>
        <p:spPr>
          <a:xfrm>
            <a:off x="385844" y="2694239"/>
            <a:ext cx="7632700" cy="2266950"/>
          </a:xfrm>
        </p:spPr>
        <p:txBody>
          <a:bodyPr/>
          <a:lstStyle/>
          <a:p>
            <a:pPr marL="514350" indent="-514350">
              <a:buFont typeface="+mj-lt"/>
              <a:buAutoNum type="alphaUcPeriod"/>
            </a:pPr>
            <a:r>
              <a:rPr lang="en-US" dirty="0"/>
              <a:t>vector quantities.</a:t>
            </a:r>
          </a:p>
          <a:p>
            <a:pPr marL="514350" indent="-514350">
              <a:buFont typeface="+mj-lt"/>
              <a:buAutoNum type="alphaUcPeriod"/>
            </a:pPr>
            <a:r>
              <a:rPr lang="en-US" dirty="0"/>
              <a:t>scalar quantities. </a:t>
            </a:r>
          </a:p>
          <a:p>
            <a:pPr marL="514350" indent="-514350">
              <a:buFont typeface="+mj-lt"/>
              <a:buAutoNum type="alphaUcPeriod"/>
            </a:pPr>
            <a:r>
              <a:rPr lang="en-US" dirty="0"/>
              <a:t>Both of the above.</a:t>
            </a:r>
          </a:p>
          <a:p>
            <a:pPr marL="514350" indent="-514350">
              <a:buFont typeface="+mj-lt"/>
              <a:buAutoNum type="alphaUcPeriod"/>
            </a:pPr>
            <a:r>
              <a:rPr lang="en-US" dirty="0"/>
              <a:t>None of the above.</a:t>
            </a:r>
          </a:p>
        </p:txBody>
      </p:sp>
    </p:spTree>
    <p:extLst>
      <p:ext uri="{BB962C8B-B14F-4D97-AF65-F5344CB8AC3E}">
        <p14:creationId xmlns:p14="http://schemas.microsoft.com/office/powerpoint/2010/main" val="1583625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The Equilibrium Rule</a:t>
            </a:r>
            <a:br>
              <a:rPr lang="en-US" dirty="0"/>
            </a:br>
            <a:r>
              <a:rPr lang="en-US" dirty="0"/>
              <a:t>CHECK YOUR ANSWER </a:t>
            </a:r>
          </a:p>
        </p:txBody>
      </p:sp>
      <p:sp>
        <p:nvSpPr>
          <p:cNvPr id="55298" name="Rectangle 3"/>
          <p:cNvSpPr>
            <a:spLocks noGrp="1" noChangeArrowheads="1"/>
          </p:cNvSpPr>
          <p:nvPr>
            <p:ph sz="quarter" idx="10"/>
          </p:nvPr>
        </p:nvSpPr>
        <p:spPr>
          <a:xfrm>
            <a:off x="411163" y="1780041"/>
            <a:ext cx="3551238" cy="649287"/>
          </a:xfrm>
        </p:spPr>
        <p:txBody>
          <a:bodyPr/>
          <a:lstStyle/>
          <a:p>
            <a:pPr marL="0" indent="0">
              <a:spcAft>
                <a:spcPts val="2700"/>
              </a:spcAft>
              <a:buNone/>
            </a:pPr>
            <a:r>
              <a:rPr lang="en-US" dirty="0"/>
              <a:t>The equilibrium rule, </a:t>
            </a:r>
            <a:endParaRPr lang="en-US" b="1" dirty="0"/>
          </a:p>
        </p:txBody>
      </p:sp>
      <p:pic>
        <p:nvPicPr>
          <p:cNvPr id="6" name="Picture 5" descr="summation F equals 0"/>
          <p:cNvPicPr>
            <a:picLocks noChangeAspect="1"/>
          </p:cNvPicPr>
          <p:nvPr/>
        </p:nvPicPr>
        <p:blipFill>
          <a:blip r:embed="rId3"/>
          <a:stretch>
            <a:fillRect/>
          </a:stretch>
        </p:blipFill>
        <p:spPr>
          <a:xfrm>
            <a:off x="3702611" y="1866618"/>
            <a:ext cx="1190293" cy="413943"/>
          </a:xfrm>
          <a:prstGeom prst="rect">
            <a:avLst/>
          </a:prstGeom>
        </p:spPr>
      </p:pic>
      <p:sp>
        <p:nvSpPr>
          <p:cNvPr id="2" name="Content Placeholder 1"/>
          <p:cNvSpPr>
            <a:spLocks noGrp="1"/>
          </p:cNvSpPr>
          <p:nvPr>
            <p:ph sz="quarter" idx="11"/>
          </p:nvPr>
        </p:nvSpPr>
        <p:spPr>
          <a:xfrm>
            <a:off x="4860246" y="1781635"/>
            <a:ext cx="3073400" cy="596900"/>
          </a:xfrm>
        </p:spPr>
        <p:txBody>
          <a:bodyPr/>
          <a:lstStyle/>
          <a:p>
            <a:pPr marL="0" indent="0">
              <a:buNone/>
            </a:pPr>
            <a:r>
              <a:rPr lang="en-US" dirty="0"/>
              <a:t>, applies to</a:t>
            </a:r>
          </a:p>
        </p:txBody>
      </p:sp>
      <p:sp>
        <p:nvSpPr>
          <p:cNvPr id="3" name="Content Placeholder 2"/>
          <p:cNvSpPr>
            <a:spLocks noGrp="1"/>
          </p:cNvSpPr>
          <p:nvPr>
            <p:ph sz="quarter" idx="12"/>
          </p:nvPr>
        </p:nvSpPr>
        <p:spPr>
          <a:xfrm>
            <a:off x="447902" y="2716217"/>
            <a:ext cx="7632700" cy="794426"/>
          </a:xfrm>
        </p:spPr>
        <p:txBody>
          <a:bodyPr/>
          <a:lstStyle/>
          <a:p>
            <a:pPr marL="514350" indent="-514350">
              <a:buFont typeface="+mj-lt"/>
              <a:buAutoNum type="alphaUcPeriod"/>
            </a:pPr>
            <a:r>
              <a:rPr lang="en-US" b="1" dirty="0"/>
              <a:t>vector quantities.</a:t>
            </a:r>
          </a:p>
        </p:txBody>
      </p:sp>
      <p:sp>
        <p:nvSpPr>
          <p:cNvPr id="4" name="Content Placeholder 3"/>
          <p:cNvSpPr>
            <a:spLocks noGrp="1"/>
          </p:cNvSpPr>
          <p:nvPr>
            <p:ph sz="quarter" idx="13"/>
          </p:nvPr>
        </p:nvSpPr>
        <p:spPr>
          <a:xfrm>
            <a:off x="447902" y="3686314"/>
            <a:ext cx="7632700" cy="1346200"/>
          </a:xfrm>
        </p:spPr>
        <p:txBody>
          <a:bodyPr/>
          <a:lstStyle/>
          <a:p>
            <a:pPr>
              <a:spcBef>
                <a:spcPts val="3000"/>
              </a:spcBef>
            </a:pPr>
            <a:r>
              <a:rPr lang="en-US" b="1" dirty="0"/>
              <a:t>Explanation:</a:t>
            </a:r>
          </a:p>
          <a:p>
            <a:r>
              <a:rPr lang="en-US" dirty="0"/>
              <a:t>Vector addition accounts for + </a:t>
            </a:r>
            <a:r>
              <a:rPr lang="en-US"/>
              <a:t>and - </a:t>
            </a:r>
            <a:r>
              <a:rPr lang="en-US" dirty="0"/>
              <a:t>quantities. So, two vectors in opposite directions can add to zero.</a:t>
            </a:r>
            <a:endParaRPr lang="en-US" sz="2800" dirty="0"/>
          </a:p>
        </p:txBody>
      </p:sp>
    </p:spTree>
    <p:extLst>
      <p:ext uri="{BB962C8B-B14F-4D97-AF65-F5344CB8AC3E}">
        <p14:creationId xmlns:p14="http://schemas.microsoft.com/office/powerpoint/2010/main" val="965019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a:t>Support Force</a:t>
            </a:r>
          </a:p>
        </p:txBody>
      </p:sp>
      <p:sp>
        <p:nvSpPr>
          <p:cNvPr id="57347" name="Rectangle 3"/>
          <p:cNvSpPr>
            <a:spLocks noGrp="1" noChangeArrowheads="1"/>
          </p:cNvSpPr>
          <p:nvPr>
            <p:ph idx="4294967295"/>
          </p:nvPr>
        </p:nvSpPr>
        <p:spPr>
          <a:xfrm>
            <a:off x="365125" y="1957254"/>
            <a:ext cx="8229600" cy="4653915"/>
          </a:xfrm>
        </p:spPr>
        <p:txBody>
          <a:bodyPr/>
          <a:lstStyle/>
          <a:p>
            <a:pPr>
              <a:spcAft>
                <a:spcPts val="4000"/>
              </a:spcAft>
            </a:pPr>
            <a:r>
              <a:rPr lang="en-US" dirty="0"/>
              <a:t>Support force (normal force) is an upward force on an object that is opposite to the force of gravity.</a:t>
            </a:r>
          </a:p>
          <a:p>
            <a:r>
              <a:rPr lang="en-US" dirty="0"/>
              <a:t>Example: A book on a table compresses </a:t>
            </a:r>
            <a:br>
              <a:rPr lang="en-US" dirty="0"/>
            </a:br>
            <a:r>
              <a:rPr lang="en-US" dirty="0"/>
              <a:t>atoms in the table, and the compressed </a:t>
            </a:r>
            <a:br>
              <a:rPr lang="en-US" dirty="0"/>
            </a:br>
            <a:r>
              <a:rPr lang="en-US" dirty="0"/>
              <a:t>atoms produce the support force.</a:t>
            </a:r>
          </a:p>
        </p:txBody>
      </p:sp>
      <p:pic>
        <p:nvPicPr>
          <p:cNvPr id="13" name="Picture 12" descr="Cartoon representation of a book on a flat surface with an upward force and downward force acting on the book."/>
          <p:cNvPicPr>
            <a:picLocks noChangeAspect="1"/>
          </p:cNvPicPr>
          <p:nvPr/>
        </p:nvPicPr>
        <p:blipFill rotWithShape="1">
          <a:blip r:embed="rId3">
            <a:extLst>
              <a:ext uri="{28A0092B-C50C-407E-A947-70E740481C1C}">
                <a14:useLocalDpi xmlns:a14="http://schemas.microsoft.com/office/drawing/2010/main" val="0"/>
              </a:ext>
            </a:extLst>
          </a:blip>
          <a:srcRect t="19024" r="44522" b="2802"/>
          <a:stretch/>
        </p:blipFill>
        <p:spPr>
          <a:xfrm>
            <a:off x="7267074" y="3258527"/>
            <a:ext cx="1800151" cy="2581835"/>
          </a:xfrm>
          <a:prstGeom prst="rect">
            <a:avLst/>
          </a:prstGeom>
        </p:spPr>
      </p:pic>
    </p:spTree>
    <p:extLst>
      <p:ext uri="{BB962C8B-B14F-4D97-AF65-F5344CB8AC3E}">
        <p14:creationId xmlns:p14="http://schemas.microsoft.com/office/powerpoint/2010/main" val="1160090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r>
              <a:rPr lang="en-US" dirty="0"/>
              <a:t>Understanding Support Force</a:t>
            </a:r>
          </a:p>
        </p:txBody>
      </p:sp>
      <p:sp>
        <p:nvSpPr>
          <p:cNvPr id="59396" name="Rectangle 3"/>
          <p:cNvSpPr>
            <a:spLocks noGrp="1" noChangeArrowheads="1"/>
          </p:cNvSpPr>
          <p:nvPr>
            <p:ph idx="4294967295"/>
          </p:nvPr>
        </p:nvSpPr>
        <p:spPr>
          <a:xfrm>
            <a:off x="365126" y="1957254"/>
            <a:ext cx="4891992" cy="4653915"/>
          </a:xfrm>
        </p:spPr>
        <p:txBody>
          <a:bodyPr/>
          <a:lstStyle/>
          <a:p>
            <a:pPr>
              <a:spcAft>
                <a:spcPts val="4000"/>
              </a:spcAft>
            </a:pPr>
            <a:r>
              <a:rPr lang="en-US" dirty="0"/>
              <a:t>When you push down on a spring, the spring pushes back up on you.</a:t>
            </a:r>
          </a:p>
          <a:p>
            <a:r>
              <a:rPr lang="en-US" dirty="0"/>
              <a:t>Similarly, when a book pushes down on a table, the table pushes back up on the book.</a:t>
            </a:r>
          </a:p>
        </p:txBody>
      </p:sp>
      <p:pic>
        <p:nvPicPr>
          <p:cNvPr id="9" name="Picture 8" descr="Cartoon representation of a book and a spring on a flat surface. An upward force and downward force act on the book as well as on the hand pushing down on the spring."/>
          <p:cNvPicPr>
            <a:picLocks noChangeAspect="1"/>
          </p:cNvPicPr>
          <p:nvPr/>
        </p:nvPicPr>
        <p:blipFill rotWithShape="1">
          <a:blip r:embed="rId3">
            <a:extLst>
              <a:ext uri="{28A0092B-C50C-407E-A947-70E740481C1C}">
                <a14:useLocalDpi xmlns:a14="http://schemas.microsoft.com/office/drawing/2010/main" val="0"/>
              </a:ext>
            </a:extLst>
          </a:blip>
          <a:srcRect b="2801"/>
          <a:stretch/>
        </p:blipFill>
        <p:spPr>
          <a:xfrm>
            <a:off x="5101389" y="2061147"/>
            <a:ext cx="3907281" cy="3654454"/>
          </a:xfrm>
          <a:prstGeom prst="rect">
            <a:avLst/>
          </a:prstGeom>
        </p:spPr>
      </p:pic>
    </p:spTree>
    <p:extLst>
      <p:ext uri="{BB962C8B-B14F-4D97-AF65-F5344CB8AC3E}">
        <p14:creationId xmlns:p14="http://schemas.microsoft.com/office/powerpoint/2010/main" val="2727066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614908"/>
            <a:ext cx="9144000" cy="1077218"/>
          </a:xfrm>
        </p:spPr>
        <p:txBody>
          <a:bodyPr/>
          <a:lstStyle/>
          <a:p>
            <a:r>
              <a:rPr lang="en-US" dirty="0"/>
              <a:t>Support Force</a:t>
            </a:r>
            <a:br>
              <a:rPr lang="en-US" dirty="0"/>
            </a:br>
            <a:r>
              <a:rPr lang="en-US" dirty="0"/>
              <a:t>CHECK YOUR NEIGHBOR</a:t>
            </a:r>
          </a:p>
        </p:txBody>
      </p:sp>
      <p:sp>
        <p:nvSpPr>
          <p:cNvPr id="155650" name="Rectangle 3"/>
          <p:cNvSpPr>
            <a:spLocks noGrp="1" noChangeArrowheads="1"/>
          </p:cNvSpPr>
          <p:nvPr>
            <p:ph idx="4294967295"/>
          </p:nvPr>
        </p:nvSpPr>
        <p:spPr>
          <a:xfrm>
            <a:off x="365125" y="1957254"/>
            <a:ext cx="8229600" cy="4653915"/>
          </a:xfrm>
        </p:spPr>
        <p:txBody>
          <a:bodyPr/>
          <a:lstStyle/>
          <a:p>
            <a:pPr marL="0" indent="0">
              <a:spcAft>
                <a:spcPts val="2850"/>
              </a:spcAft>
              <a:buNone/>
            </a:pPr>
            <a:r>
              <a:rPr lang="en-US" sz="2000" dirty="0"/>
              <a:t>When you stand on two bathroom scales with one foot on each scale and with your weight evenly distributed, each scale will read</a:t>
            </a:r>
          </a:p>
          <a:p>
            <a:pPr marL="0" indent="512763">
              <a:buFont typeface="+mj-lt"/>
              <a:buAutoNum type="alphaUcPeriod"/>
            </a:pPr>
            <a:r>
              <a:rPr lang="en-US" sz="2000" dirty="0"/>
              <a:t>your weight.</a:t>
            </a:r>
          </a:p>
          <a:p>
            <a:pPr marL="0" indent="512763">
              <a:buFont typeface="+mj-lt"/>
              <a:buAutoNum type="alphaUcPeriod"/>
            </a:pPr>
            <a:r>
              <a:rPr lang="en-US" sz="2000" dirty="0"/>
              <a:t>half your weight. </a:t>
            </a:r>
          </a:p>
          <a:p>
            <a:pPr marL="0" indent="512763">
              <a:buFont typeface="+mj-lt"/>
              <a:buAutoNum type="alphaUcPeriod"/>
            </a:pPr>
            <a:r>
              <a:rPr lang="en-US" sz="2000" dirty="0"/>
              <a:t>zero.</a:t>
            </a:r>
          </a:p>
          <a:p>
            <a:pPr marL="0" indent="512763">
              <a:buFont typeface="+mj-lt"/>
              <a:buAutoNum type="alphaUcPeriod"/>
            </a:pPr>
            <a:r>
              <a:rPr lang="en-US" sz="2000" dirty="0"/>
              <a:t>more than your weight.</a:t>
            </a:r>
          </a:p>
        </p:txBody>
      </p:sp>
      <p:pic>
        <p:nvPicPr>
          <p:cNvPr id="19" name="Picture 6" descr="Cartoon representation of a man standing with one leg each on a bathroom scale."/>
          <p:cNvPicPr>
            <a:picLocks noChangeAspect="1" noChangeArrowheads="1"/>
          </p:cNvPicPr>
          <p:nvPr/>
        </p:nvPicPr>
        <p:blipFill>
          <a:blip r:embed="rId3">
            <a:extLst>
              <a:ext uri="{28A0092B-C50C-407E-A947-70E740481C1C}">
                <a14:useLocalDpi xmlns:a14="http://schemas.microsoft.com/office/drawing/2010/main" val="0"/>
              </a:ext>
            </a:extLst>
          </a:blip>
          <a:srcRect r="51437" b="9871"/>
          <a:stretch>
            <a:fillRect/>
          </a:stretch>
        </p:blipFill>
        <p:spPr bwMode="auto">
          <a:xfrm>
            <a:off x="6277310" y="2663759"/>
            <a:ext cx="2231103" cy="2901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64600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Aristotle</a:t>
            </a:r>
            <a:r>
              <a:rPr lang="fr-FR" dirty="0"/>
              <a:t>'</a:t>
            </a:r>
            <a:r>
              <a:rPr lang="en-US" dirty="0"/>
              <a:t>s Ideas of Motion</a:t>
            </a:r>
          </a:p>
        </p:txBody>
      </p:sp>
      <p:sp>
        <p:nvSpPr>
          <p:cNvPr id="8195" name="Rectangle 3"/>
          <p:cNvSpPr>
            <a:spLocks noGrp="1" noChangeArrowheads="1"/>
          </p:cNvSpPr>
          <p:nvPr>
            <p:ph type="body" idx="4294967295"/>
          </p:nvPr>
        </p:nvSpPr>
        <p:spPr>
          <a:xfrm>
            <a:off x="365125" y="1957254"/>
            <a:ext cx="8229600" cy="4653915"/>
          </a:xfrm>
        </p:spPr>
        <p:txBody>
          <a:bodyPr/>
          <a:lstStyle/>
          <a:p>
            <a:pPr marL="0" indent="0">
              <a:buNone/>
            </a:pPr>
            <a:r>
              <a:rPr lang="en-US" dirty="0"/>
              <a:t>Aristotle</a:t>
            </a:r>
            <a:r>
              <a:rPr lang="fr-FR" dirty="0"/>
              <a:t>'</a:t>
            </a:r>
            <a:r>
              <a:rPr lang="en-US" dirty="0"/>
              <a:t>s classification of motion</a:t>
            </a:r>
          </a:p>
          <a:p>
            <a:r>
              <a:rPr lang="en-US" dirty="0"/>
              <a:t>Natural motion</a:t>
            </a:r>
          </a:p>
          <a:p>
            <a:pPr lvl="1"/>
            <a:r>
              <a:rPr lang="en-US" dirty="0"/>
              <a:t>Every object in the universe has a proper place determined by a combination of four elements: earth, water, air, and fire.</a:t>
            </a:r>
          </a:p>
          <a:p>
            <a:pPr lvl="1"/>
            <a:r>
              <a:rPr lang="en-US" dirty="0"/>
              <a:t>Any object not in its proper place will strive to get there.</a:t>
            </a:r>
          </a:p>
          <a:p>
            <a:pPr lvl="1"/>
            <a:r>
              <a:rPr lang="en-US" dirty="0"/>
              <a:t>	Examples: </a:t>
            </a:r>
          </a:p>
          <a:p>
            <a:pPr lvl="2"/>
            <a:r>
              <a:rPr lang="en-US" dirty="0"/>
              <a:t>Stones fall.</a:t>
            </a:r>
          </a:p>
          <a:p>
            <a:pPr lvl="2"/>
            <a:r>
              <a:rPr lang="en-US" dirty="0"/>
              <a:t>Puffs of smoke rise.</a:t>
            </a:r>
          </a:p>
        </p:txBody>
      </p:sp>
    </p:spTree>
    <p:extLst>
      <p:ext uri="{BB962C8B-B14F-4D97-AF65-F5344CB8AC3E}">
        <p14:creationId xmlns:p14="http://schemas.microsoft.com/office/powerpoint/2010/main" val="854711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614908"/>
            <a:ext cx="9144000" cy="1099150"/>
          </a:xfrm>
        </p:spPr>
        <p:txBody>
          <a:bodyPr/>
          <a:lstStyle/>
          <a:p>
            <a:r>
              <a:rPr lang="en-US" dirty="0"/>
              <a:t>Support Force</a:t>
            </a:r>
            <a:br>
              <a:rPr lang="en-US" dirty="0"/>
            </a:br>
            <a:r>
              <a:rPr lang="en-US" dirty="0"/>
              <a:t>CHECK YOUR ANSWER</a:t>
            </a:r>
          </a:p>
        </p:txBody>
      </p:sp>
      <p:sp>
        <p:nvSpPr>
          <p:cNvPr id="63490" name="Rectangle 3"/>
          <p:cNvSpPr>
            <a:spLocks noGrp="1" noChangeArrowheads="1"/>
          </p:cNvSpPr>
          <p:nvPr>
            <p:ph sz="quarter" idx="10"/>
          </p:nvPr>
        </p:nvSpPr>
        <p:spPr>
          <a:xfrm>
            <a:off x="366744" y="1955569"/>
            <a:ext cx="8294688" cy="1785812"/>
          </a:xfrm>
        </p:spPr>
        <p:txBody>
          <a:bodyPr/>
          <a:lstStyle/>
          <a:p>
            <a:pPr marL="0" indent="0">
              <a:spcAft>
                <a:spcPts val="2900"/>
              </a:spcAft>
              <a:buNone/>
            </a:pPr>
            <a:r>
              <a:rPr lang="en-US" sz="2000" dirty="0"/>
              <a:t>When you stand on two bathroom scales with one foot on each scale and with your weight evenly distributed, each scale will read</a:t>
            </a:r>
          </a:p>
          <a:p>
            <a:pPr marL="514350" indent="-514350">
              <a:spcAft>
                <a:spcPts val="2000"/>
              </a:spcAft>
              <a:buFont typeface="+mj-lt"/>
              <a:buAutoNum type="alphaUcPeriod" startAt="2"/>
            </a:pPr>
            <a:r>
              <a:rPr lang="en-US" sz="2000" b="1" dirty="0"/>
              <a:t>half your weight. </a:t>
            </a:r>
          </a:p>
        </p:txBody>
      </p:sp>
      <p:sp>
        <p:nvSpPr>
          <p:cNvPr id="2" name="Content Placeholder 1"/>
          <p:cNvSpPr>
            <a:spLocks noGrp="1"/>
          </p:cNvSpPr>
          <p:nvPr>
            <p:ph sz="quarter" idx="12"/>
          </p:nvPr>
        </p:nvSpPr>
        <p:spPr>
          <a:xfrm>
            <a:off x="321096" y="3604521"/>
            <a:ext cx="7343775" cy="1204913"/>
          </a:xfrm>
        </p:spPr>
        <p:txBody>
          <a:bodyPr/>
          <a:lstStyle/>
          <a:p>
            <a:r>
              <a:rPr lang="en-US" b="1" dirty="0"/>
              <a:t>Explanation:</a:t>
            </a:r>
          </a:p>
          <a:p>
            <a:pPr marL="342900" indent="-342900">
              <a:buFont typeface="Arial" panose="020B0604020202020204" pitchFamily="34" charset="0"/>
              <a:buChar char="•"/>
            </a:pPr>
            <a:r>
              <a:rPr lang="en-US" dirty="0">
                <a:sym typeface="Symbol" charset="0"/>
              </a:rPr>
              <a:t>You are at rest, so </a:t>
            </a:r>
          </a:p>
        </p:txBody>
      </p:sp>
      <p:pic>
        <p:nvPicPr>
          <p:cNvPr id="3" name="Picture 2" descr="summation F equals 0."/>
          <p:cNvPicPr>
            <a:picLocks noChangeAspect="1"/>
          </p:cNvPicPr>
          <p:nvPr/>
        </p:nvPicPr>
        <p:blipFill>
          <a:blip r:embed="rId3"/>
          <a:stretch>
            <a:fillRect/>
          </a:stretch>
        </p:blipFill>
        <p:spPr>
          <a:xfrm>
            <a:off x="2912270" y="3982892"/>
            <a:ext cx="992448" cy="404342"/>
          </a:xfrm>
          <a:prstGeom prst="rect">
            <a:avLst/>
          </a:prstGeom>
        </p:spPr>
      </p:pic>
      <p:sp>
        <p:nvSpPr>
          <p:cNvPr id="4" name="Content Placeholder 3"/>
          <p:cNvSpPr>
            <a:spLocks noGrp="1"/>
          </p:cNvSpPr>
          <p:nvPr>
            <p:ph sz="quarter" idx="11"/>
          </p:nvPr>
        </p:nvSpPr>
        <p:spPr>
          <a:xfrm>
            <a:off x="339757" y="4404314"/>
            <a:ext cx="8375650" cy="806480"/>
          </a:xfrm>
        </p:spPr>
        <p:txBody>
          <a:bodyPr/>
          <a:lstStyle/>
          <a:p>
            <a:pPr marL="342900" indent="-342900">
              <a:spcBef>
                <a:spcPts val="420"/>
              </a:spcBef>
              <a:buFont typeface="Arial" panose="020B0604020202020204" pitchFamily="34" charset="0"/>
              <a:buChar char="•"/>
            </a:pPr>
            <a:r>
              <a:rPr lang="en-US" sz="2000" dirty="0">
                <a:sym typeface="Symbol" charset="0"/>
              </a:rPr>
              <a:t>Forces from both scales add to cancel your weight.</a:t>
            </a:r>
          </a:p>
          <a:p>
            <a:pPr marL="342900" indent="-342900">
              <a:spcBef>
                <a:spcPts val="500"/>
              </a:spcBef>
              <a:buFont typeface="Arial" panose="020B0604020202020204" pitchFamily="34" charset="0"/>
              <a:buChar char="•"/>
            </a:pPr>
            <a:r>
              <a:rPr lang="en-US" sz="2000" dirty="0">
                <a:sym typeface="Symbol" charset="0"/>
              </a:rPr>
              <a:t>Force from each scale is one-half your weight. </a:t>
            </a:r>
            <a:endParaRPr lang="en-US" sz="2000" dirty="0"/>
          </a:p>
        </p:txBody>
      </p:sp>
      <p:pic>
        <p:nvPicPr>
          <p:cNvPr id="21" name="Picture 6" descr="Cartoon representation of a man standing with one leg each on a bathroom scale."/>
          <p:cNvPicPr>
            <a:picLocks noChangeAspect="1" noChangeArrowheads="1"/>
          </p:cNvPicPr>
          <p:nvPr/>
        </p:nvPicPr>
        <p:blipFill>
          <a:blip r:embed="rId4">
            <a:extLst>
              <a:ext uri="{28A0092B-C50C-407E-A947-70E740481C1C}">
                <a14:useLocalDpi xmlns:a14="http://schemas.microsoft.com/office/drawing/2010/main" val="0"/>
              </a:ext>
            </a:extLst>
          </a:blip>
          <a:srcRect r="51437" b="9871"/>
          <a:stretch>
            <a:fillRect/>
          </a:stretch>
        </p:blipFill>
        <p:spPr bwMode="auto">
          <a:xfrm>
            <a:off x="6558670" y="2663759"/>
            <a:ext cx="2231103" cy="2901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13737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a:t>Equilibrium of Moving Things</a:t>
            </a:r>
          </a:p>
        </p:txBody>
      </p:sp>
      <p:sp>
        <p:nvSpPr>
          <p:cNvPr id="36867" name="Rectangle 3"/>
          <p:cNvSpPr>
            <a:spLocks noGrp="1" noChangeArrowheads="1"/>
          </p:cNvSpPr>
          <p:nvPr>
            <p:ph idx="4294967295"/>
          </p:nvPr>
        </p:nvSpPr>
        <p:spPr>
          <a:xfrm>
            <a:off x="365125" y="1957254"/>
            <a:ext cx="8229600" cy="4653915"/>
          </a:xfrm>
        </p:spPr>
        <p:txBody>
          <a:bodyPr/>
          <a:lstStyle/>
          <a:p>
            <a:r>
              <a:rPr lang="en-US" altLang="en-US" dirty="0"/>
              <a:t>Equilibrium: a state of no change with no net force acting</a:t>
            </a:r>
          </a:p>
          <a:p>
            <a:pPr lvl="1"/>
            <a:r>
              <a:rPr lang="en-US" altLang="en-US" dirty="0"/>
              <a:t>Static equilibrium</a:t>
            </a:r>
          </a:p>
          <a:p>
            <a:pPr lvl="1"/>
            <a:r>
              <a:rPr lang="en-US" altLang="en-US" dirty="0"/>
              <a:t>Example: hockey puck at rest on slippery ice</a:t>
            </a:r>
          </a:p>
          <a:p>
            <a:pPr lvl="1"/>
            <a:r>
              <a:rPr lang="en-US" altLang="en-US" dirty="0"/>
              <a:t>Dynamic equilibrium</a:t>
            </a:r>
          </a:p>
          <a:p>
            <a:pPr lvl="1">
              <a:tabLst>
                <a:tab pos="2405063" algn="l"/>
              </a:tabLst>
            </a:pPr>
            <a:r>
              <a:rPr lang="en-US" altLang="en-US" dirty="0"/>
              <a:t>Example: hockey puck sliding at constant </a:t>
            </a:r>
            <a:br>
              <a:rPr lang="en-US" altLang="en-US" dirty="0"/>
            </a:br>
            <a:r>
              <a:rPr lang="en-US" altLang="en-US" dirty="0"/>
              <a:t>speed on slippery ice</a:t>
            </a:r>
          </a:p>
        </p:txBody>
      </p:sp>
    </p:spTree>
    <p:extLst>
      <p:ext uri="{BB962C8B-B14F-4D97-AF65-F5344CB8AC3E}">
        <p14:creationId xmlns:p14="http://schemas.microsoft.com/office/powerpoint/2010/main" val="3447513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p:txBody>
          <a:bodyPr/>
          <a:lstStyle/>
          <a:p>
            <a:r>
              <a:rPr lang="en-US" dirty="0"/>
              <a:t>Equilibrium of Moving Things, Continued</a:t>
            </a:r>
          </a:p>
        </p:txBody>
      </p:sp>
      <p:sp>
        <p:nvSpPr>
          <p:cNvPr id="37892" name="Rectangle 3"/>
          <p:cNvSpPr>
            <a:spLocks noGrp="1" noChangeArrowheads="1"/>
          </p:cNvSpPr>
          <p:nvPr>
            <p:ph idx="4294967295"/>
          </p:nvPr>
        </p:nvSpPr>
        <p:spPr>
          <a:xfrm>
            <a:off x="365125" y="1957254"/>
            <a:ext cx="8229600" cy="4653915"/>
          </a:xfrm>
        </p:spPr>
        <p:txBody>
          <a:bodyPr/>
          <a:lstStyle/>
          <a:p>
            <a:r>
              <a:rPr lang="en-US" altLang="en-US" dirty="0"/>
              <a:t>Equilibrium test: whether something undergoes </a:t>
            </a:r>
            <a:r>
              <a:rPr lang="en-US" altLang="en-US" b="1" i="1" dirty="0"/>
              <a:t>change</a:t>
            </a:r>
            <a:r>
              <a:rPr lang="en-US" altLang="en-US" dirty="0"/>
              <a:t> in motion</a:t>
            </a:r>
          </a:p>
          <a:p>
            <a:pPr lvl="1"/>
            <a:r>
              <a:rPr lang="en-US" altLang="en-US" dirty="0"/>
              <a:t>Example: A crate at rest is in static equilibrium (no change in motion).</a:t>
            </a:r>
          </a:p>
          <a:p>
            <a:pPr lvl="1"/>
            <a:r>
              <a:rPr lang="en-US" altLang="en-US" dirty="0"/>
              <a:t>Example: When pushed at a steady speed, it is in dynamic equilibrium (no change in motion).</a:t>
            </a:r>
          </a:p>
        </p:txBody>
      </p:sp>
      <p:pic>
        <p:nvPicPr>
          <p:cNvPr id="13" name="Picture 12" descr="Cartoon representation of a man pushing a block along the ground towards the right. The push is directed to the right and friction is directed to the left."/>
          <p:cNvPicPr>
            <a:picLocks noChangeAspect="1"/>
          </p:cNvPicPr>
          <p:nvPr/>
        </p:nvPicPr>
        <p:blipFill rotWithShape="1">
          <a:blip r:embed="rId3">
            <a:extLst>
              <a:ext uri="{28A0092B-C50C-407E-A947-70E740481C1C}">
                <a14:useLocalDpi xmlns:a14="http://schemas.microsoft.com/office/drawing/2010/main" val="0"/>
              </a:ext>
            </a:extLst>
          </a:blip>
          <a:srcRect t="18405" r="37020" b="10683"/>
          <a:stretch/>
        </p:blipFill>
        <p:spPr>
          <a:xfrm>
            <a:off x="3158810" y="4920605"/>
            <a:ext cx="2826380" cy="1835891"/>
          </a:xfrm>
          <a:prstGeom prst="rect">
            <a:avLst/>
          </a:prstGeom>
        </p:spPr>
      </p:pic>
    </p:spTree>
    <p:extLst>
      <p:ext uri="{BB962C8B-B14F-4D97-AF65-F5344CB8AC3E}">
        <p14:creationId xmlns:p14="http://schemas.microsoft.com/office/powerpoint/2010/main" val="2502986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614908"/>
            <a:ext cx="9144000" cy="1077218"/>
          </a:xfrm>
        </p:spPr>
        <p:txBody>
          <a:bodyPr/>
          <a:lstStyle/>
          <a:p>
            <a:r>
              <a:rPr lang="en-US" dirty="0"/>
              <a:t>Equilibrium of Moving Things</a:t>
            </a:r>
            <a:br>
              <a:rPr lang="en-US" dirty="0"/>
            </a:br>
            <a:r>
              <a:rPr lang="en-US" dirty="0"/>
              <a:t>CHECK YOUR NEIGHBOR </a:t>
            </a:r>
          </a:p>
        </p:txBody>
      </p:sp>
      <p:sp>
        <p:nvSpPr>
          <p:cNvPr id="159746" name="Rectangle 3"/>
          <p:cNvSpPr>
            <a:spLocks noGrp="1" noChangeArrowheads="1"/>
          </p:cNvSpPr>
          <p:nvPr>
            <p:ph idx="4294967295"/>
          </p:nvPr>
        </p:nvSpPr>
        <p:spPr>
          <a:xfrm>
            <a:off x="365125" y="1590773"/>
            <a:ext cx="8229600" cy="2939664"/>
          </a:xfrm>
        </p:spPr>
        <p:txBody>
          <a:bodyPr/>
          <a:lstStyle/>
          <a:p>
            <a:pPr marL="0" indent="0">
              <a:spcAft>
                <a:spcPts val="2900"/>
              </a:spcAft>
              <a:buNone/>
            </a:pPr>
            <a:r>
              <a:rPr lang="en-US" sz="2400" dirty="0"/>
              <a:t>A bowling ball is in equilibrium when it</a:t>
            </a:r>
          </a:p>
          <a:p>
            <a:pPr marL="0" indent="512763">
              <a:buFont typeface="+mj-lt"/>
              <a:buAutoNum type="alphaUcPeriod"/>
            </a:pPr>
            <a:r>
              <a:rPr lang="en-US" sz="2400" dirty="0"/>
              <a:t>is at rest.</a:t>
            </a:r>
          </a:p>
          <a:p>
            <a:pPr marL="0" indent="512763">
              <a:buFont typeface="+mj-lt"/>
              <a:buAutoNum type="alphaUcPeriod"/>
            </a:pPr>
            <a:r>
              <a:rPr lang="en-US" sz="2400" dirty="0"/>
              <a:t>moves steadily in a straight-line path. </a:t>
            </a:r>
          </a:p>
          <a:p>
            <a:pPr marL="0" indent="512763">
              <a:buFont typeface="+mj-lt"/>
              <a:buAutoNum type="alphaUcPeriod"/>
            </a:pPr>
            <a:r>
              <a:rPr lang="en-US" sz="2400" dirty="0"/>
              <a:t>Both of the above.</a:t>
            </a:r>
          </a:p>
          <a:p>
            <a:pPr marL="0" indent="512763">
              <a:buFont typeface="+mj-lt"/>
              <a:buAutoNum type="alphaUcPeriod"/>
            </a:pPr>
            <a:r>
              <a:rPr lang="en-US" sz="2400" dirty="0"/>
              <a:t>None of the above.</a:t>
            </a:r>
          </a:p>
        </p:txBody>
      </p:sp>
    </p:spTree>
    <p:extLst>
      <p:ext uri="{BB962C8B-B14F-4D97-AF65-F5344CB8AC3E}">
        <p14:creationId xmlns:p14="http://schemas.microsoft.com/office/powerpoint/2010/main" val="3369426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614907"/>
            <a:ext cx="9144000" cy="903649"/>
          </a:xfrm>
        </p:spPr>
        <p:txBody>
          <a:bodyPr/>
          <a:lstStyle/>
          <a:p>
            <a:r>
              <a:rPr lang="en-US" dirty="0"/>
              <a:t>Equilibrium of Moving Things</a:t>
            </a:r>
            <a:br>
              <a:rPr lang="en-US" dirty="0"/>
            </a:br>
            <a:r>
              <a:rPr lang="en-US" dirty="0"/>
              <a:t>CHECK YOUR ANSWER</a:t>
            </a:r>
          </a:p>
        </p:txBody>
      </p:sp>
      <p:sp>
        <p:nvSpPr>
          <p:cNvPr id="71682" name="Rectangle 3"/>
          <p:cNvSpPr>
            <a:spLocks noGrp="1" noChangeArrowheads="1"/>
          </p:cNvSpPr>
          <p:nvPr>
            <p:ph sz="quarter" idx="10"/>
          </p:nvPr>
        </p:nvSpPr>
        <p:spPr>
          <a:xfrm>
            <a:off x="420936" y="1916806"/>
            <a:ext cx="7464425" cy="1746155"/>
          </a:xfrm>
        </p:spPr>
        <p:txBody>
          <a:bodyPr/>
          <a:lstStyle/>
          <a:p>
            <a:pPr marL="0" indent="0">
              <a:spcAft>
                <a:spcPts val="2900"/>
              </a:spcAft>
              <a:buNone/>
            </a:pPr>
            <a:r>
              <a:rPr lang="en-US" sz="2400" dirty="0"/>
              <a:t>A bowling ball is in equilibrium when it</a:t>
            </a:r>
          </a:p>
          <a:p>
            <a:pPr marL="457200" indent="-457200">
              <a:spcAft>
                <a:spcPts val="3400"/>
              </a:spcAft>
              <a:buFont typeface="+mj-lt"/>
              <a:buAutoNum type="alphaUcPeriod" startAt="3"/>
            </a:pPr>
            <a:r>
              <a:rPr lang="en-US" sz="2400" b="1" dirty="0"/>
              <a:t>Both of the above.</a:t>
            </a:r>
          </a:p>
        </p:txBody>
      </p:sp>
      <p:sp>
        <p:nvSpPr>
          <p:cNvPr id="2" name="Content Placeholder 1"/>
          <p:cNvSpPr>
            <a:spLocks noGrp="1"/>
          </p:cNvSpPr>
          <p:nvPr>
            <p:ph sz="quarter" idx="11"/>
          </p:nvPr>
        </p:nvSpPr>
        <p:spPr>
          <a:xfrm>
            <a:off x="438604" y="3657596"/>
            <a:ext cx="8411482" cy="2520950"/>
          </a:xfrm>
        </p:spPr>
        <p:txBody>
          <a:bodyPr/>
          <a:lstStyle/>
          <a:p>
            <a:r>
              <a:rPr lang="en-US" b="1" dirty="0"/>
              <a:t>Explanation:</a:t>
            </a:r>
          </a:p>
          <a:p>
            <a:pPr>
              <a:spcBef>
                <a:spcPts val="576"/>
              </a:spcBef>
            </a:pPr>
            <a:r>
              <a:rPr lang="en-US" dirty="0">
                <a:sym typeface="Symbol" charset="0"/>
              </a:rPr>
              <a:t>Equilibrium means no </a:t>
            </a:r>
            <a:r>
              <a:rPr lang="en-US" i="1" dirty="0">
                <a:sym typeface="Symbol" charset="0"/>
              </a:rPr>
              <a:t>change</a:t>
            </a:r>
            <a:r>
              <a:rPr lang="en-US" dirty="0">
                <a:sym typeface="Symbol" charset="0"/>
              </a:rPr>
              <a:t> in motion, so there are two options:</a:t>
            </a:r>
          </a:p>
          <a:p>
            <a:pPr indent="336550">
              <a:spcBef>
                <a:spcPts val="578"/>
              </a:spcBef>
            </a:pPr>
            <a:r>
              <a:rPr lang="en-US" dirty="0">
                <a:sym typeface="Symbol" charset="0"/>
              </a:rPr>
              <a:t>If at rest, it continues at rest.</a:t>
            </a:r>
          </a:p>
          <a:p>
            <a:pPr indent="336550"/>
            <a:r>
              <a:rPr lang="en-US" dirty="0">
                <a:sym typeface="Symbol" charset="0"/>
              </a:rPr>
              <a:t>If in motion, it continues at a steady rate in a straight line.</a:t>
            </a:r>
            <a:endParaRPr lang="en-US" dirty="0"/>
          </a:p>
        </p:txBody>
      </p:sp>
    </p:spTree>
    <p:extLst>
      <p:ext uri="{BB962C8B-B14F-4D97-AF65-F5344CB8AC3E}">
        <p14:creationId xmlns:p14="http://schemas.microsoft.com/office/powerpoint/2010/main" val="3425792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614908"/>
            <a:ext cx="9144000" cy="1077218"/>
          </a:xfrm>
        </p:spPr>
        <p:txBody>
          <a:bodyPr/>
          <a:lstStyle/>
          <a:p>
            <a:r>
              <a:rPr lang="en-US" dirty="0"/>
              <a:t>Equilibrium of Moving Things</a:t>
            </a:r>
            <a:br>
              <a:rPr lang="en-US" dirty="0"/>
            </a:br>
            <a:r>
              <a:rPr lang="en-US" dirty="0"/>
              <a:t>CHECK YOUR NEIGHBOR, Continued</a:t>
            </a:r>
          </a:p>
        </p:txBody>
      </p:sp>
      <p:sp>
        <p:nvSpPr>
          <p:cNvPr id="176130" name="Rectangle 3"/>
          <p:cNvSpPr>
            <a:spLocks noGrp="1" noChangeArrowheads="1"/>
          </p:cNvSpPr>
          <p:nvPr>
            <p:ph idx="4294967295"/>
          </p:nvPr>
        </p:nvSpPr>
        <p:spPr>
          <a:xfrm>
            <a:off x="365125" y="1749041"/>
            <a:ext cx="8229600" cy="4653915"/>
          </a:xfrm>
        </p:spPr>
        <p:txBody>
          <a:bodyPr/>
          <a:lstStyle/>
          <a:p>
            <a:pPr marL="0" indent="0">
              <a:spcAft>
                <a:spcPts val="3450"/>
              </a:spcAft>
              <a:buNone/>
            </a:pPr>
            <a:r>
              <a:rPr lang="en-US" sz="2400" dirty="0"/>
              <a:t>You push a crate at a steady speed in a straight line. If the friction force is 75 N, how much force must you apply?</a:t>
            </a:r>
          </a:p>
          <a:p>
            <a:pPr marL="0" indent="512763">
              <a:buFont typeface="+mj-lt"/>
              <a:buAutoNum type="alphaUcPeriod"/>
            </a:pPr>
            <a:r>
              <a:rPr lang="en-US" sz="2400" dirty="0"/>
              <a:t>More than 75 N.</a:t>
            </a:r>
          </a:p>
          <a:p>
            <a:pPr marL="0" indent="512763">
              <a:buFont typeface="+mj-lt"/>
              <a:buAutoNum type="alphaUcPeriod"/>
            </a:pPr>
            <a:r>
              <a:rPr lang="en-US" sz="2400" dirty="0"/>
              <a:t>Less than 75 N.</a:t>
            </a:r>
          </a:p>
          <a:p>
            <a:pPr marL="0" indent="512763">
              <a:buFont typeface="+mj-lt"/>
              <a:buAutoNum type="alphaUcPeriod"/>
            </a:pPr>
            <a:r>
              <a:rPr lang="en-US" sz="2400" dirty="0"/>
              <a:t>Equal to 75 N.</a:t>
            </a:r>
          </a:p>
          <a:p>
            <a:pPr marL="0" indent="512763">
              <a:spcBef>
                <a:spcPts val="480"/>
              </a:spcBef>
              <a:buFont typeface="+mj-lt"/>
              <a:buAutoNum type="alphaUcPeriod"/>
            </a:pPr>
            <a:r>
              <a:rPr lang="en-US" sz="2400" dirty="0"/>
              <a:t>Not enough information.</a:t>
            </a:r>
          </a:p>
        </p:txBody>
      </p:sp>
      <p:pic>
        <p:nvPicPr>
          <p:cNvPr id="3" name="Picture 2" descr="Cartoon representation of a girl pushing a crate along the ground towards the right. The applied force represented by a right arrow has a magnitude of 75-N."/>
          <p:cNvPicPr>
            <a:picLocks noChangeAspect="1"/>
          </p:cNvPicPr>
          <p:nvPr/>
        </p:nvPicPr>
        <p:blipFill>
          <a:blip r:embed="rId3"/>
          <a:stretch>
            <a:fillRect/>
          </a:stretch>
        </p:blipFill>
        <p:spPr>
          <a:xfrm>
            <a:off x="5069882" y="2582074"/>
            <a:ext cx="4147370" cy="3044764"/>
          </a:xfrm>
          <a:prstGeom prst="rect">
            <a:avLst/>
          </a:prstGeom>
        </p:spPr>
      </p:pic>
    </p:spTree>
    <p:extLst>
      <p:ext uri="{BB962C8B-B14F-4D97-AF65-F5344CB8AC3E}">
        <p14:creationId xmlns:p14="http://schemas.microsoft.com/office/powerpoint/2010/main" val="343923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614907"/>
            <a:ext cx="9144000" cy="903649"/>
          </a:xfrm>
        </p:spPr>
        <p:txBody>
          <a:bodyPr/>
          <a:lstStyle/>
          <a:p>
            <a:r>
              <a:rPr lang="en-US" dirty="0"/>
              <a:t>Equilibrium of Moving Things</a:t>
            </a:r>
            <a:br>
              <a:rPr lang="en-US" dirty="0"/>
            </a:br>
            <a:r>
              <a:rPr lang="en-US" dirty="0"/>
              <a:t>CHECK YOUR ANSWER, Continued</a:t>
            </a:r>
          </a:p>
        </p:txBody>
      </p:sp>
      <p:sp>
        <p:nvSpPr>
          <p:cNvPr id="10" name="Content Placeholder 9"/>
          <p:cNvSpPr>
            <a:spLocks noGrp="1"/>
          </p:cNvSpPr>
          <p:nvPr>
            <p:ph sz="quarter" idx="10"/>
          </p:nvPr>
        </p:nvSpPr>
        <p:spPr>
          <a:xfrm>
            <a:off x="385406" y="1837386"/>
            <a:ext cx="8467725" cy="2388961"/>
          </a:xfrm>
        </p:spPr>
        <p:txBody>
          <a:bodyPr/>
          <a:lstStyle/>
          <a:p>
            <a:pPr marL="0" indent="0">
              <a:spcAft>
                <a:spcPts val="3400"/>
              </a:spcAft>
              <a:buNone/>
            </a:pPr>
            <a:r>
              <a:rPr lang="en-US" sz="2400" dirty="0"/>
              <a:t>You push a crate at a steady speed in a straight line. If the friction force is 75 N, how much force must you apply?</a:t>
            </a:r>
          </a:p>
          <a:p>
            <a:pPr marL="514350" indent="-514350">
              <a:spcAft>
                <a:spcPts val="14000"/>
              </a:spcAft>
              <a:buFont typeface="+mj-lt"/>
              <a:buAutoNum type="alphaUcPeriod" startAt="3"/>
            </a:pPr>
            <a:r>
              <a:rPr lang="en-US" sz="2400" b="1" dirty="0"/>
              <a:t>Equal to 75 N.</a:t>
            </a:r>
          </a:p>
        </p:txBody>
      </p:sp>
      <p:sp>
        <p:nvSpPr>
          <p:cNvPr id="4" name="Content Placeholder 3"/>
          <p:cNvSpPr>
            <a:spLocks noGrp="1"/>
          </p:cNvSpPr>
          <p:nvPr>
            <p:ph sz="quarter" idx="12"/>
          </p:nvPr>
        </p:nvSpPr>
        <p:spPr>
          <a:xfrm>
            <a:off x="233752" y="5211636"/>
            <a:ext cx="8304733" cy="914400"/>
          </a:xfrm>
        </p:spPr>
        <p:txBody>
          <a:bodyPr/>
          <a:lstStyle/>
          <a:p>
            <a:r>
              <a:rPr lang="en-US" b="1" dirty="0"/>
              <a:t>Explanation:</a:t>
            </a:r>
          </a:p>
          <a:p>
            <a:pPr>
              <a:spcBef>
                <a:spcPts val="480"/>
              </a:spcBef>
            </a:pPr>
            <a:r>
              <a:rPr lang="en-US" dirty="0"/>
              <a:t>The crate is in dynamic equilibrium, so, </a:t>
            </a:r>
            <a:endParaRPr lang="en-US" dirty="0">
              <a:sym typeface="Symbol" charset="0"/>
            </a:endParaRPr>
          </a:p>
        </p:txBody>
      </p:sp>
      <p:pic>
        <p:nvPicPr>
          <p:cNvPr id="5" name="Picture 4" descr="summation F equals 0."/>
          <p:cNvPicPr>
            <a:picLocks noChangeAspect="1"/>
          </p:cNvPicPr>
          <p:nvPr/>
        </p:nvPicPr>
        <p:blipFill>
          <a:blip r:embed="rId3"/>
          <a:stretch>
            <a:fillRect/>
          </a:stretch>
        </p:blipFill>
        <p:spPr>
          <a:xfrm>
            <a:off x="5629980" y="5675887"/>
            <a:ext cx="992448" cy="404342"/>
          </a:xfrm>
          <a:prstGeom prst="rect">
            <a:avLst/>
          </a:prstGeom>
        </p:spPr>
      </p:pic>
      <p:sp>
        <p:nvSpPr>
          <p:cNvPr id="2" name="Content Placeholder 1"/>
          <p:cNvSpPr>
            <a:spLocks noGrp="1"/>
          </p:cNvSpPr>
          <p:nvPr>
            <p:ph sz="quarter" idx="11"/>
          </p:nvPr>
        </p:nvSpPr>
        <p:spPr/>
        <p:txBody>
          <a:bodyPr/>
          <a:lstStyle/>
          <a:p>
            <a:r>
              <a:rPr lang="en-US" sz="2400" dirty="0">
                <a:sym typeface="Symbol" charset="0"/>
              </a:rPr>
              <a:t>Your applied force balances the force of friction.</a:t>
            </a:r>
            <a:endParaRPr lang="en-US" sz="2400" dirty="0"/>
          </a:p>
        </p:txBody>
      </p:sp>
      <p:pic>
        <p:nvPicPr>
          <p:cNvPr id="31" name="Picture 30" descr="Cartoon representation of a girl pushing a crate along the ground towards the right. The applied force represented by a right arrow has a magnitude of 75-N and the friction force is a left arrow of 75-N magnitude."/>
          <p:cNvPicPr>
            <a:picLocks noChangeAspect="1"/>
          </p:cNvPicPr>
          <p:nvPr/>
        </p:nvPicPr>
        <p:blipFill rotWithShape="1">
          <a:blip r:embed="rId4">
            <a:extLst>
              <a:ext uri="{28A0092B-C50C-407E-A947-70E740481C1C}">
                <a14:useLocalDpi xmlns:a14="http://schemas.microsoft.com/office/drawing/2010/main" val="0"/>
              </a:ext>
            </a:extLst>
          </a:blip>
          <a:srcRect b="2792"/>
          <a:stretch/>
        </p:blipFill>
        <p:spPr>
          <a:xfrm>
            <a:off x="4965631" y="2602657"/>
            <a:ext cx="4000866" cy="2987849"/>
          </a:xfrm>
          <a:prstGeom prst="rect">
            <a:avLst/>
          </a:prstGeom>
        </p:spPr>
      </p:pic>
    </p:spTree>
    <p:extLst>
      <p:ext uri="{BB962C8B-B14F-4D97-AF65-F5344CB8AC3E}">
        <p14:creationId xmlns:p14="http://schemas.microsoft.com/office/powerpoint/2010/main" val="2126241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p:txBody>
          <a:bodyPr/>
          <a:lstStyle/>
          <a:p>
            <a:r>
              <a:rPr lang="en-US" dirty="0"/>
              <a:t>The Moving Earth</a:t>
            </a:r>
          </a:p>
        </p:txBody>
      </p:sp>
      <p:sp>
        <p:nvSpPr>
          <p:cNvPr id="120835" name="Rectangle 3"/>
          <p:cNvSpPr>
            <a:spLocks noGrp="1" noChangeArrowheads="1"/>
          </p:cNvSpPr>
          <p:nvPr>
            <p:ph idx="4294967295"/>
          </p:nvPr>
        </p:nvSpPr>
        <p:spPr>
          <a:xfrm>
            <a:off x="365126" y="1957254"/>
            <a:ext cx="5745622" cy="4653915"/>
          </a:xfrm>
        </p:spPr>
        <p:txBody>
          <a:bodyPr/>
          <a:lstStyle/>
          <a:p>
            <a:pPr marL="0" indent="0">
              <a:buNone/>
            </a:pPr>
            <a:r>
              <a:rPr lang="en-US" dirty="0"/>
              <a:t>Copernicus proposed that Earth was moving, circulating the Sun.</a:t>
            </a:r>
          </a:p>
          <a:p>
            <a:r>
              <a:rPr lang="en-US" dirty="0"/>
              <a:t>This idea was refuted by people.</a:t>
            </a:r>
          </a:p>
          <a:p>
            <a:r>
              <a:rPr lang="en-US" dirty="0"/>
              <a:t>Example: If Earth moved, how could a bird swoop from a branch to catch a worm?</a:t>
            </a:r>
          </a:p>
          <a:p>
            <a:r>
              <a:rPr lang="en-US" dirty="0"/>
              <a:t>Solution: As it swoops, due to inertia, it continues to move sideways at the speed of Earth along with the tree, worm, etc.</a:t>
            </a:r>
          </a:p>
        </p:txBody>
      </p:sp>
      <p:pic>
        <p:nvPicPr>
          <p:cNvPr id="9" name="Picture 8" descr="Cartoon representation of a bird seated on a tree's branch looking down at a worm on the ground."/>
          <p:cNvPicPr>
            <a:picLocks noChangeAspect="1"/>
          </p:cNvPicPr>
          <p:nvPr/>
        </p:nvPicPr>
        <p:blipFill rotWithShape="1">
          <a:blip r:embed="rId3">
            <a:extLst>
              <a:ext uri="{28A0092B-C50C-407E-A947-70E740481C1C}">
                <a14:useLocalDpi xmlns:a14="http://schemas.microsoft.com/office/drawing/2010/main" val="0"/>
              </a:ext>
            </a:extLst>
          </a:blip>
          <a:srcRect b="2958"/>
          <a:stretch/>
        </p:blipFill>
        <p:spPr>
          <a:xfrm>
            <a:off x="5961184" y="2082124"/>
            <a:ext cx="3069060" cy="3091957"/>
          </a:xfrm>
          <a:prstGeom prst="rect">
            <a:avLst/>
          </a:prstGeom>
        </p:spPr>
      </p:pic>
    </p:spTree>
    <p:extLst>
      <p:ext uri="{BB962C8B-B14F-4D97-AF65-F5344CB8AC3E}">
        <p14:creationId xmlns:p14="http://schemas.microsoft.com/office/powerpoint/2010/main" val="2334737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614908"/>
            <a:ext cx="9144000" cy="1077218"/>
          </a:xfrm>
        </p:spPr>
        <p:txBody>
          <a:bodyPr/>
          <a:lstStyle/>
          <a:p>
            <a:r>
              <a:rPr lang="en-US" dirty="0"/>
              <a:t>The Moving Earth</a:t>
            </a:r>
            <a:br>
              <a:rPr lang="en-US" dirty="0"/>
            </a:br>
            <a:r>
              <a:rPr lang="en-US" dirty="0"/>
              <a:t>CHECK YOUR NEIGHBOR</a:t>
            </a:r>
          </a:p>
        </p:txBody>
      </p:sp>
      <p:sp>
        <p:nvSpPr>
          <p:cNvPr id="168962" name="Rectangle 3"/>
          <p:cNvSpPr>
            <a:spLocks noGrp="1" noChangeArrowheads="1"/>
          </p:cNvSpPr>
          <p:nvPr>
            <p:ph idx="4294967295"/>
          </p:nvPr>
        </p:nvSpPr>
        <p:spPr>
          <a:xfrm>
            <a:off x="365125" y="1644935"/>
            <a:ext cx="8229600" cy="4653915"/>
          </a:xfrm>
        </p:spPr>
        <p:txBody>
          <a:bodyPr/>
          <a:lstStyle/>
          <a:p>
            <a:pPr marL="0" indent="0">
              <a:spcAft>
                <a:spcPts val="3400"/>
              </a:spcAft>
              <a:buNone/>
            </a:pPr>
            <a:r>
              <a:rPr lang="en-US" sz="2400" dirty="0"/>
              <a:t>You are riding in a vehicle at a steady speed and toss a coin straight upward. Where will the coin land?</a:t>
            </a:r>
          </a:p>
          <a:p>
            <a:pPr marL="0" indent="512763">
              <a:buFont typeface="+mj-lt"/>
              <a:buAutoNum type="alphaUcPeriod"/>
            </a:pPr>
            <a:r>
              <a:rPr lang="en-US" sz="2400" dirty="0"/>
              <a:t>Behind you.</a:t>
            </a:r>
          </a:p>
          <a:p>
            <a:pPr marL="0" indent="512763">
              <a:buFont typeface="+mj-lt"/>
              <a:buAutoNum type="alphaUcPeriod"/>
            </a:pPr>
            <a:r>
              <a:rPr lang="en-US" sz="2400" dirty="0"/>
              <a:t>Ahead of you. </a:t>
            </a:r>
          </a:p>
          <a:p>
            <a:pPr marL="0" indent="512763">
              <a:spcBef>
                <a:spcPts val="672"/>
              </a:spcBef>
              <a:buFont typeface="+mj-lt"/>
              <a:buAutoNum type="alphaUcPeriod"/>
            </a:pPr>
            <a:r>
              <a:rPr lang="en-US" sz="2400" dirty="0"/>
              <a:t>In your hand.</a:t>
            </a:r>
          </a:p>
          <a:p>
            <a:pPr marL="0" indent="512763">
              <a:buFont typeface="+mj-lt"/>
              <a:buAutoNum type="alphaUcPeriod"/>
            </a:pPr>
            <a:r>
              <a:rPr lang="en-US" sz="2400" dirty="0"/>
              <a:t>There is not enough information.</a:t>
            </a:r>
          </a:p>
        </p:txBody>
      </p:sp>
      <p:pic>
        <p:nvPicPr>
          <p:cNvPr id="16" name="Picture 15" descr="Cartoon representation of a man seated in a moving vehicle and tossing a coin."/>
          <p:cNvPicPr>
            <a:picLocks noChangeAspect="1"/>
          </p:cNvPicPr>
          <p:nvPr/>
        </p:nvPicPr>
        <p:blipFill rotWithShape="1">
          <a:blip r:embed="rId3">
            <a:extLst>
              <a:ext uri="{28A0092B-C50C-407E-A947-70E740481C1C}">
                <a14:useLocalDpi xmlns:a14="http://schemas.microsoft.com/office/drawing/2010/main" val="0"/>
              </a:ext>
            </a:extLst>
          </a:blip>
          <a:srcRect b="2801"/>
          <a:stretch/>
        </p:blipFill>
        <p:spPr>
          <a:xfrm>
            <a:off x="6131568" y="2651543"/>
            <a:ext cx="2700129" cy="3461162"/>
          </a:xfrm>
          <a:prstGeom prst="rect">
            <a:avLst/>
          </a:prstGeom>
        </p:spPr>
      </p:pic>
    </p:spTree>
    <p:extLst>
      <p:ext uri="{BB962C8B-B14F-4D97-AF65-F5344CB8AC3E}">
        <p14:creationId xmlns:p14="http://schemas.microsoft.com/office/powerpoint/2010/main" val="2745690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614907"/>
            <a:ext cx="9144000" cy="1069301"/>
          </a:xfrm>
        </p:spPr>
        <p:txBody>
          <a:bodyPr/>
          <a:lstStyle/>
          <a:p>
            <a:r>
              <a:rPr lang="en-US" dirty="0"/>
              <a:t>The Moving Earth</a:t>
            </a:r>
            <a:br>
              <a:rPr lang="en-US" dirty="0"/>
            </a:br>
            <a:r>
              <a:rPr lang="en-US" dirty="0"/>
              <a:t>CHECK YOUR ANSWER</a:t>
            </a:r>
          </a:p>
        </p:txBody>
      </p:sp>
      <p:sp>
        <p:nvSpPr>
          <p:cNvPr id="81922" name="Rectangle 3"/>
          <p:cNvSpPr>
            <a:spLocks noGrp="1" noChangeArrowheads="1"/>
          </p:cNvSpPr>
          <p:nvPr>
            <p:ph sz="quarter" idx="10"/>
          </p:nvPr>
        </p:nvSpPr>
        <p:spPr>
          <a:xfrm>
            <a:off x="404610" y="1789593"/>
            <a:ext cx="7464425" cy="1746155"/>
          </a:xfrm>
        </p:spPr>
        <p:txBody>
          <a:bodyPr/>
          <a:lstStyle/>
          <a:p>
            <a:pPr marL="0" indent="0">
              <a:spcAft>
                <a:spcPts val="3500"/>
              </a:spcAft>
              <a:buNone/>
            </a:pPr>
            <a:r>
              <a:rPr lang="en-US" sz="2400" dirty="0"/>
              <a:t>You are riding in a vehicle at a steady speed and toss a coin straight upward. Where will the coin land?</a:t>
            </a:r>
          </a:p>
          <a:p>
            <a:pPr marL="457200" indent="-457200">
              <a:spcAft>
                <a:spcPts val="2400"/>
              </a:spcAft>
              <a:buFont typeface="+mj-lt"/>
              <a:buAutoNum type="alphaUcPeriod" startAt="3"/>
            </a:pPr>
            <a:r>
              <a:rPr lang="en-US" sz="2400" b="1" dirty="0"/>
              <a:t>In your hand.</a:t>
            </a:r>
          </a:p>
        </p:txBody>
      </p:sp>
      <p:sp>
        <p:nvSpPr>
          <p:cNvPr id="2" name="Content Placeholder 1"/>
          <p:cNvSpPr>
            <a:spLocks noGrp="1"/>
          </p:cNvSpPr>
          <p:nvPr>
            <p:ph sz="quarter" idx="11"/>
          </p:nvPr>
        </p:nvSpPr>
        <p:spPr>
          <a:xfrm>
            <a:off x="407305" y="3641132"/>
            <a:ext cx="7626350" cy="2520950"/>
          </a:xfrm>
        </p:spPr>
        <p:txBody>
          <a:bodyPr/>
          <a:lstStyle/>
          <a:p>
            <a:pPr>
              <a:spcBef>
                <a:spcPts val="600"/>
              </a:spcBef>
            </a:pPr>
            <a:r>
              <a:rPr lang="en-US" b="1" dirty="0"/>
              <a:t>Explanation:</a:t>
            </a:r>
          </a:p>
          <a:p>
            <a:pPr>
              <a:spcBef>
                <a:spcPts val="480"/>
              </a:spcBef>
            </a:pPr>
            <a:r>
              <a:rPr lang="en-US" dirty="0">
                <a:sym typeface="Symbol" charset="0"/>
              </a:rPr>
              <a:t>Due to the coin</a:t>
            </a:r>
            <a:r>
              <a:rPr lang="fr-FR" dirty="0">
                <a:sym typeface="Symbol" charset="0"/>
              </a:rPr>
              <a:t>'</a:t>
            </a:r>
            <a:r>
              <a:rPr lang="en-US" dirty="0">
                <a:sym typeface="Symbol" charset="0"/>
              </a:rPr>
              <a:t>s inertia, it continues sideways with the same speed as the vehicle in its up-and-down motion, which is why it lands in your hand.</a:t>
            </a:r>
            <a:endParaRPr lang="en-US" dirty="0"/>
          </a:p>
          <a:p>
            <a:endParaRPr lang="en-US" dirty="0"/>
          </a:p>
        </p:txBody>
      </p:sp>
    </p:spTree>
    <p:extLst>
      <p:ext uri="{BB962C8B-B14F-4D97-AF65-F5344CB8AC3E}">
        <p14:creationId xmlns:p14="http://schemas.microsoft.com/office/powerpoint/2010/main" val="4203324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Aristotle</a:t>
            </a:r>
            <a:r>
              <a:rPr lang="fr-FR" dirty="0"/>
              <a:t>'</a:t>
            </a:r>
            <a:r>
              <a:rPr lang="en-US" dirty="0"/>
              <a:t>s Ideas of Motion, Continued</a:t>
            </a:r>
          </a:p>
        </p:txBody>
      </p:sp>
      <p:sp>
        <p:nvSpPr>
          <p:cNvPr id="9219" name="Rectangle 3"/>
          <p:cNvSpPr>
            <a:spLocks noGrp="1" noChangeArrowheads="1"/>
          </p:cNvSpPr>
          <p:nvPr>
            <p:ph type="body" idx="4294967295"/>
          </p:nvPr>
        </p:nvSpPr>
        <p:spPr>
          <a:xfrm>
            <a:off x="365125" y="1957254"/>
            <a:ext cx="8229600" cy="4653915"/>
          </a:xfrm>
        </p:spPr>
        <p:txBody>
          <a:bodyPr/>
          <a:lstStyle/>
          <a:p>
            <a:r>
              <a:rPr lang="en-US" sz="2400" dirty="0"/>
              <a:t>Natural motion (continued)</a:t>
            </a:r>
          </a:p>
          <a:p>
            <a:pPr lvl="1"/>
            <a:r>
              <a:rPr lang="en-US" sz="2400" dirty="0"/>
              <a:t>Straight up or straight down for all things on Earth</a:t>
            </a:r>
          </a:p>
          <a:p>
            <a:pPr lvl="1"/>
            <a:r>
              <a:rPr lang="en-US" sz="2400" dirty="0"/>
              <a:t>Beyond Earth, motion is circular</a:t>
            </a:r>
          </a:p>
          <a:p>
            <a:pPr lvl="1">
              <a:spcAft>
                <a:spcPts val="3400"/>
              </a:spcAft>
            </a:pPr>
            <a:r>
              <a:rPr lang="en-US" altLang="en-US" sz="2400" dirty="0"/>
              <a:t>Example: The Sun and Moon continually circle Earth</a:t>
            </a:r>
            <a:endParaRPr lang="en-US" sz="2400" dirty="0"/>
          </a:p>
          <a:p>
            <a:pPr>
              <a:spcBef>
                <a:spcPts val="600"/>
              </a:spcBef>
            </a:pPr>
            <a:r>
              <a:rPr lang="en-US" sz="2400" dirty="0"/>
              <a:t>Violent motion</a:t>
            </a:r>
          </a:p>
          <a:p>
            <a:pPr lvl="1"/>
            <a:r>
              <a:rPr lang="en-US" sz="2400" dirty="0"/>
              <a:t>Produced by external pushes or pulls on objects</a:t>
            </a:r>
          </a:p>
          <a:p>
            <a:pPr lvl="1"/>
            <a:r>
              <a:rPr lang="en-US" sz="2400" dirty="0"/>
              <a:t>Example: Wind imposes motion on ships.</a:t>
            </a:r>
          </a:p>
        </p:txBody>
      </p:sp>
    </p:spTree>
    <p:extLst>
      <p:ext uri="{BB962C8B-B14F-4D97-AF65-F5344CB8AC3E}">
        <p14:creationId xmlns:p14="http://schemas.microsoft.com/office/powerpoint/2010/main" val="464961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dirty="0"/>
              <a:t>Galileo</a:t>
            </a:r>
            <a:r>
              <a:rPr lang="fr-FR" dirty="0"/>
              <a:t>'</a:t>
            </a:r>
            <a:r>
              <a:rPr lang="en-US" dirty="0"/>
              <a:t>s Concept of Inertia</a:t>
            </a:r>
          </a:p>
        </p:txBody>
      </p:sp>
      <p:sp>
        <p:nvSpPr>
          <p:cNvPr id="12292" name="Rectangle 3"/>
          <p:cNvSpPr>
            <a:spLocks noGrp="1" noChangeArrowheads="1"/>
          </p:cNvSpPr>
          <p:nvPr>
            <p:ph type="body" idx="4294967295"/>
          </p:nvPr>
        </p:nvSpPr>
        <p:spPr>
          <a:xfrm>
            <a:off x="365125" y="1957254"/>
            <a:ext cx="5364951" cy="4653915"/>
          </a:xfrm>
        </p:spPr>
        <p:txBody>
          <a:bodyPr/>
          <a:lstStyle/>
          <a:p>
            <a:pPr marL="0" indent="0">
              <a:buNone/>
            </a:pPr>
            <a:r>
              <a:rPr lang="en-US" dirty="0"/>
              <a:t>Galileo demolished Aristotle</a:t>
            </a:r>
            <a:r>
              <a:rPr lang="fr-FR" dirty="0"/>
              <a:t>'</a:t>
            </a:r>
            <a:r>
              <a:rPr lang="en-US" dirty="0"/>
              <a:t>s assertions in the 1500s.</a:t>
            </a:r>
          </a:p>
          <a:p>
            <a:pPr marL="0" indent="0">
              <a:buNone/>
            </a:pPr>
            <a:r>
              <a:rPr lang="en-US" dirty="0"/>
              <a:t>Galileo</a:t>
            </a:r>
            <a:r>
              <a:rPr lang="fr-FR" dirty="0"/>
              <a:t>'</a:t>
            </a:r>
            <a:r>
              <a:rPr lang="en-US" dirty="0"/>
              <a:t>s discovery:</a:t>
            </a:r>
          </a:p>
          <a:p>
            <a:r>
              <a:rPr lang="en-US" dirty="0"/>
              <a:t>Objects of different weight fall to the ground at the same time in the absence of air resistance.</a:t>
            </a:r>
          </a:p>
          <a:p>
            <a:r>
              <a:rPr lang="en-US" dirty="0"/>
              <a:t>A moving object needs no force to keep it moving in the absence of friction.</a:t>
            </a:r>
          </a:p>
        </p:txBody>
      </p:sp>
      <p:pic>
        <p:nvPicPr>
          <p:cNvPr id="10" name="Picture 9" descr="Cartoon representation of Galileo's concept of inertia. A man has dropped 2 objects from the top of the Leaning Tower of Pisa and the objects are falling at the same time. A group of people are observing him from the ground."/>
          <p:cNvPicPr>
            <a:picLocks noChangeAspect="1"/>
          </p:cNvPicPr>
          <p:nvPr/>
        </p:nvPicPr>
        <p:blipFill rotWithShape="1">
          <a:blip r:embed="rId3">
            <a:extLst>
              <a:ext uri="{28A0092B-C50C-407E-A947-70E740481C1C}">
                <a14:useLocalDpi xmlns:a14="http://schemas.microsoft.com/office/drawing/2010/main" val="0"/>
              </a:ext>
            </a:extLst>
          </a:blip>
          <a:srcRect b="2676"/>
          <a:stretch/>
        </p:blipFill>
        <p:spPr>
          <a:xfrm>
            <a:off x="5903495" y="2106746"/>
            <a:ext cx="3152905" cy="4026445"/>
          </a:xfrm>
          <a:prstGeom prst="rect">
            <a:avLst/>
          </a:prstGeom>
        </p:spPr>
      </p:pic>
    </p:spTree>
    <p:extLst>
      <p:ext uri="{BB962C8B-B14F-4D97-AF65-F5344CB8AC3E}">
        <p14:creationId xmlns:p14="http://schemas.microsoft.com/office/powerpoint/2010/main" val="127471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Galileo</a:t>
            </a:r>
            <a:r>
              <a:rPr lang="fr-FR" dirty="0"/>
              <a:t>'</a:t>
            </a:r>
            <a:r>
              <a:rPr lang="en-US" dirty="0"/>
              <a:t>s Concept of Inertia, Continued</a:t>
            </a:r>
          </a:p>
        </p:txBody>
      </p:sp>
      <p:sp>
        <p:nvSpPr>
          <p:cNvPr id="11267" name="Rectangle 3"/>
          <p:cNvSpPr>
            <a:spLocks noGrp="1" noChangeArrowheads="1"/>
          </p:cNvSpPr>
          <p:nvPr>
            <p:ph type="body" idx="4294967295"/>
          </p:nvPr>
        </p:nvSpPr>
        <p:spPr>
          <a:xfrm>
            <a:off x="365125" y="1957254"/>
            <a:ext cx="8229600" cy="4653915"/>
          </a:xfrm>
        </p:spPr>
        <p:txBody>
          <a:bodyPr/>
          <a:lstStyle/>
          <a:p>
            <a:pPr marL="0" indent="0">
              <a:buNone/>
            </a:pPr>
            <a:r>
              <a:rPr lang="en-US" dirty="0"/>
              <a:t>Force</a:t>
            </a:r>
          </a:p>
          <a:p>
            <a:pPr>
              <a:spcAft>
                <a:spcPts val="4100"/>
              </a:spcAft>
            </a:pPr>
            <a:r>
              <a:rPr lang="en-US" dirty="0"/>
              <a:t>is a push or a pull.</a:t>
            </a:r>
          </a:p>
          <a:p>
            <a:pPr marL="0" indent="0">
              <a:buNone/>
            </a:pPr>
            <a:r>
              <a:rPr lang="en-US" dirty="0"/>
              <a:t>Inertia </a:t>
            </a:r>
          </a:p>
          <a:p>
            <a:r>
              <a:rPr lang="en-US" dirty="0"/>
              <a:t>is a property of matter to resist changes in motion.</a:t>
            </a:r>
          </a:p>
          <a:p>
            <a:pPr>
              <a:spcBef>
                <a:spcPts val="600"/>
              </a:spcBef>
            </a:pPr>
            <a:r>
              <a:rPr lang="en-US" dirty="0"/>
              <a:t>depends on the amount of matter in an object (its </a:t>
            </a:r>
            <a:r>
              <a:rPr lang="en-US" i="1" dirty="0"/>
              <a:t>mass</a:t>
            </a:r>
            <a:r>
              <a:rPr lang="en-US" dirty="0"/>
              <a:t>).</a:t>
            </a:r>
          </a:p>
        </p:txBody>
      </p:sp>
    </p:spTree>
    <p:extLst>
      <p:ext uri="{BB962C8B-B14F-4D97-AF65-F5344CB8AC3E}">
        <p14:creationId xmlns:p14="http://schemas.microsoft.com/office/powerpoint/2010/main" val="363762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Galileo</a:t>
            </a:r>
            <a:r>
              <a:rPr lang="fr-FR" dirty="0">
                <a:latin typeface="Arial" charset="0"/>
                <a:ea typeface="ＭＳ Ｐゴシック" charset="0"/>
                <a:cs typeface="ＭＳ Ｐゴシック" charset="0"/>
              </a:rPr>
              <a:t>'</a:t>
            </a:r>
            <a:r>
              <a:rPr lang="en-US" dirty="0">
                <a:latin typeface="Arial" charset="0"/>
                <a:ea typeface="ＭＳ Ｐゴシック" charset="0"/>
                <a:cs typeface="ＭＳ Ｐゴシック" charset="0"/>
              </a:rPr>
              <a:t>s Concept of Inertia, Continue-1</a:t>
            </a:r>
          </a:p>
        </p:txBody>
      </p:sp>
      <p:sp>
        <p:nvSpPr>
          <p:cNvPr id="16388" name="Rectangle 3"/>
          <p:cNvSpPr>
            <a:spLocks noGrp="1" noChangeArrowheads="1"/>
          </p:cNvSpPr>
          <p:nvPr>
            <p:ph idx="4294967295"/>
          </p:nvPr>
        </p:nvSpPr>
        <p:spPr>
          <a:xfrm>
            <a:off x="365124" y="1957254"/>
            <a:ext cx="5975372" cy="4653915"/>
          </a:xfrm>
        </p:spPr>
        <p:txBody>
          <a:bodyPr/>
          <a:lstStyle/>
          <a:p>
            <a:r>
              <a:rPr lang="en-US" sz="2800" dirty="0">
                <a:latin typeface="Arial" charset="0"/>
                <a:ea typeface="ＭＳ Ｐゴシック" charset="0"/>
                <a:cs typeface="ＭＳ Ｐゴシック" charset="0"/>
              </a:rPr>
              <a:t>Balls rolling on downward-sloping planes pick up speed.</a:t>
            </a:r>
          </a:p>
          <a:p>
            <a:r>
              <a:rPr lang="en-US" sz="2800" dirty="0">
                <a:latin typeface="Arial" charset="0"/>
                <a:ea typeface="ＭＳ Ｐゴシック" charset="0"/>
                <a:cs typeface="ＭＳ Ｐゴシック" charset="0"/>
              </a:rPr>
              <a:t>Balls rolling on upward-sloping planes lose speed. </a:t>
            </a:r>
          </a:p>
          <a:p>
            <a:r>
              <a:rPr lang="en-US" sz="2800" dirty="0">
                <a:latin typeface="Arial" charset="0"/>
                <a:ea typeface="ＭＳ Ｐゴシック" charset="0"/>
                <a:cs typeface="ＭＳ Ｐゴシック" charset="0"/>
              </a:rPr>
              <a:t>So a ball on a horizontal plane maintains its speed indefinitely. </a:t>
            </a:r>
          </a:p>
          <a:p>
            <a:r>
              <a:rPr lang="en-US" sz="2800" dirty="0">
                <a:latin typeface="Arial" charset="0"/>
                <a:ea typeface="ＭＳ Ｐゴシック" charset="0"/>
                <a:cs typeface="ＭＳ Ｐゴシック" charset="0"/>
              </a:rPr>
              <a:t>If the ball comes to rest, it is not due to its "nature," but due to friction.</a:t>
            </a:r>
          </a:p>
        </p:txBody>
      </p:sp>
      <p:pic>
        <p:nvPicPr>
          <p:cNvPr id="4" name="Picture 3" descr="Diagrams illustrating the effect of the slope of planes on rolling balls. When slope is downward, speed increases. When slope is upward, speed decreases. When there is no slope, does speed change?"/>
          <p:cNvPicPr>
            <a:picLocks noChangeAspect="1"/>
          </p:cNvPicPr>
          <p:nvPr/>
        </p:nvPicPr>
        <p:blipFill rotWithShape="1">
          <a:blip r:embed="rId3">
            <a:extLst>
              <a:ext uri="{28A0092B-C50C-407E-A947-70E740481C1C}">
                <a14:useLocalDpi xmlns:a14="http://schemas.microsoft.com/office/drawing/2010/main" val="0"/>
              </a:ext>
            </a:extLst>
          </a:blip>
          <a:srcRect b="2528"/>
          <a:stretch/>
        </p:blipFill>
        <p:spPr>
          <a:xfrm>
            <a:off x="6375429" y="1801563"/>
            <a:ext cx="2246762" cy="4902614"/>
          </a:xfrm>
          <a:prstGeom prst="rect">
            <a:avLst/>
          </a:prstGeom>
        </p:spPr>
      </p:pic>
    </p:spTree>
    <p:extLst>
      <p:ext uri="{BB962C8B-B14F-4D97-AF65-F5344CB8AC3E}">
        <p14:creationId xmlns:p14="http://schemas.microsoft.com/office/powerpoint/2010/main" val="1702976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614908"/>
            <a:ext cx="9144000" cy="1077218"/>
          </a:xfrm>
        </p:spPr>
        <p:txBody>
          <a:bodyPr/>
          <a:lstStyle/>
          <a:p>
            <a:r>
              <a:rPr lang="en-US" dirty="0"/>
              <a:t>Galileo</a:t>
            </a:r>
            <a:r>
              <a:rPr lang="fr-FR" dirty="0"/>
              <a:t>'</a:t>
            </a:r>
            <a:r>
              <a:rPr lang="en-US" dirty="0"/>
              <a:t>s Concept of Inertia</a:t>
            </a:r>
            <a:br>
              <a:rPr lang="en-US" dirty="0"/>
            </a:br>
            <a:r>
              <a:rPr lang="en-US" dirty="0"/>
              <a:t>CHECK YOUR NEIGHBOR</a:t>
            </a:r>
          </a:p>
        </p:txBody>
      </p:sp>
      <p:sp>
        <p:nvSpPr>
          <p:cNvPr id="20482" name="Rectangle 3"/>
          <p:cNvSpPr>
            <a:spLocks noGrp="1" noChangeArrowheads="1"/>
          </p:cNvSpPr>
          <p:nvPr>
            <p:ph idx="4294967295"/>
          </p:nvPr>
        </p:nvSpPr>
        <p:spPr>
          <a:xfrm>
            <a:off x="365125" y="1773813"/>
            <a:ext cx="8229600" cy="4653915"/>
          </a:xfrm>
        </p:spPr>
        <p:txBody>
          <a:bodyPr/>
          <a:lstStyle/>
          <a:p>
            <a:pPr marL="0" indent="0">
              <a:spcAft>
                <a:spcPts val="3400"/>
              </a:spcAft>
              <a:buNone/>
            </a:pPr>
            <a:r>
              <a:rPr lang="en-US" sz="2400" dirty="0"/>
              <a:t>The use of inclined planes for Galileo</a:t>
            </a:r>
            <a:r>
              <a:rPr lang="fr-FR" sz="2400" dirty="0"/>
              <a:t>'</a:t>
            </a:r>
            <a:r>
              <a:rPr lang="en-US" sz="2400" dirty="0"/>
              <a:t>s experiments helped him to</a:t>
            </a:r>
          </a:p>
          <a:p>
            <a:pPr marL="512763" indent="-512763">
              <a:buFont typeface="+mj-lt"/>
              <a:buAutoNum type="alphaUcPeriod"/>
              <a:tabLst>
                <a:tab pos="512763" algn="l"/>
              </a:tabLst>
            </a:pPr>
            <a:r>
              <a:rPr lang="en-US" sz="2400" dirty="0"/>
              <a:t>eliminate the acceleration of free fall.</a:t>
            </a:r>
          </a:p>
          <a:p>
            <a:pPr marL="512763" indent="-512763">
              <a:buFont typeface="+mj-lt"/>
              <a:buAutoNum type="alphaUcPeriod"/>
            </a:pPr>
            <a:r>
              <a:rPr lang="en-US" sz="2400" dirty="0"/>
              <a:t>discover the concept of energy. </a:t>
            </a:r>
          </a:p>
          <a:p>
            <a:pPr marL="512763" indent="-512763">
              <a:buFont typeface="+mj-lt"/>
              <a:buAutoNum type="alphaUcPeriod"/>
            </a:pPr>
            <a:r>
              <a:rPr lang="en-US" sz="2400" dirty="0"/>
              <a:t>discover the property called inertia.</a:t>
            </a:r>
          </a:p>
          <a:p>
            <a:pPr marL="512763" indent="-512763">
              <a:buFont typeface="+mj-lt"/>
              <a:buAutoNum type="alphaUcPeriod"/>
            </a:pPr>
            <a:r>
              <a:rPr lang="en-US" sz="2400" dirty="0"/>
              <a:t>discover the concept of momentum</a:t>
            </a:r>
          </a:p>
        </p:txBody>
      </p:sp>
    </p:spTree>
    <p:extLst>
      <p:ext uri="{BB962C8B-B14F-4D97-AF65-F5344CB8AC3E}">
        <p14:creationId xmlns:p14="http://schemas.microsoft.com/office/powerpoint/2010/main" val="2762515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614908"/>
            <a:ext cx="9144000" cy="1231836"/>
          </a:xfrm>
        </p:spPr>
        <p:txBody>
          <a:bodyPr/>
          <a:lstStyle/>
          <a:p>
            <a:r>
              <a:rPr lang="en-US" dirty="0"/>
              <a:t>Galileo</a:t>
            </a:r>
            <a:r>
              <a:rPr lang="fr-FR" dirty="0"/>
              <a:t>'</a:t>
            </a:r>
            <a:r>
              <a:rPr lang="en-US" dirty="0"/>
              <a:t>s Concept of Inertia</a:t>
            </a:r>
            <a:br>
              <a:rPr lang="en-US" dirty="0"/>
            </a:br>
            <a:r>
              <a:rPr lang="en-US" dirty="0"/>
              <a:t>CHECK YOUR ANSWER</a:t>
            </a:r>
          </a:p>
        </p:txBody>
      </p:sp>
      <p:sp>
        <p:nvSpPr>
          <p:cNvPr id="20482" name="Rectangle 3"/>
          <p:cNvSpPr>
            <a:spLocks noGrp="1" noChangeArrowheads="1"/>
          </p:cNvSpPr>
          <p:nvPr>
            <p:ph sz="quarter" idx="10"/>
          </p:nvPr>
        </p:nvSpPr>
        <p:spPr>
          <a:xfrm>
            <a:off x="398915" y="1846744"/>
            <a:ext cx="7464425" cy="1746155"/>
          </a:xfrm>
        </p:spPr>
        <p:txBody>
          <a:bodyPr/>
          <a:lstStyle/>
          <a:p>
            <a:pPr marL="0" indent="0">
              <a:spcAft>
                <a:spcPts val="3400"/>
              </a:spcAft>
              <a:buNone/>
            </a:pPr>
            <a:r>
              <a:rPr lang="en-US" sz="2400" dirty="0"/>
              <a:t>The use of inclined planes for Galileo</a:t>
            </a:r>
            <a:r>
              <a:rPr lang="fr-FR" sz="2400" dirty="0"/>
              <a:t>'</a:t>
            </a:r>
            <a:r>
              <a:rPr lang="en-US" sz="2400" dirty="0"/>
              <a:t>s experiments helped him to</a:t>
            </a:r>
          </a:p>
          <a:p>
            <a:pPr marL="457200" indent="-457200">
              <a:spcBef>
                <a:spcPts val="600"/>
              </a:spcBef>
              <a:spcAft>
                <a:spcPts val="2400"/>
              </a:spcAft>
              <a:buFont typeface="+mj-lt"/>
              <a:buAutoNum type="alphaUcPeriod" startAt="3"/>
            </a:pPr>
            <a:r>
              <a:rPr lang="en-US" sz="2400" b="1" dirty="0"/>
              <a:t>discover the property called inertia.</a:t>
            </a:r>
          </a:p>
        </p:txBody>
      </p:sp>
      <p:sp>
        <p:nvSpPr>
          <p:cNvPr id="2" name="Content Placeholder 1"/>
          <p:cNvSpPr>
            <a:spLocks noGrp="1"/>
          </p:cNvSpPr>
          <p:nvPr>
            <p:ph sz="quarter" idx="11"/>
          </p:nvPr>
        </p:nvSpPr>
        <p:spPr>
          <a:xfrm>
            <a:off x="398915" y="3868735"/>
            <a:ext cx="7626350" cy="1421718"/>
          </a:xfrm>
        </p:spPr>
        <p:txBody>
          <a:bodyPr/>
          <a:lstStyle/>
          <a:p>
            <a:pPr>
              <a:spcBef>
                <a:spcPts val="672"/>
              </a:spcBef>
            </a:pPr>
            <a:r>
              <a:rPr lang="en-US" b="1" dirty="0"/>
              <a:t>Comment:</a:t>
            </a:r>
          </a:p>
          <a:p>
            <a:pPr>
              <a:spcBef>
                <a:spcPts val="480"/>
              </a:spcBef>
            </a:pPr>
            <a:r>
              <a:rPr lang="en-US" dirty="0"/>
              <a:t>Note that inertia is a </a:t>
            </a:r>
            <a:r>
              <a:rPr lang="en-US" i="1" dirty="0"/>
              <a:t>property</a:t>
            </a:r>
            <a:r>
              <a:rPr lang="en-US" dirty="0"/>
              <a:t> of matter, not a reason for the behavior of matter.</a:t>
            </a:r>
          </a:p>
        </p:txBody>
      </p:sp>
    </p:spTree>
    <p:extLst>
      <p:ext uri="{BB962C8B-B14F-4D97-AF65-F5344CB8AC3E}">
        <p14:creationId xmlns:p14="http://schemas.microsoft.com/office/powerpoint/2010/main" val="1201136633"/>
      </p:ext>
    </p:extLst>
  </p:cSld>
  <p:clrMapOvr>
    <a:masterClrMapping/>
  </p:clrMapOvr>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1917</TotalTime>
  <Words>2338</Words>
  <Application>Microsoft Office PowerPoint</Application>
  <PresentationFormat>On-screen Show (4:3)</PresentationFormat>
  <Paragraphs>263</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ＭＳ Ｐゴシック</vt:lpstr>
      <vt:lpstr>Arial</vt:lpstr>
      <vt:lpstr>Batang</vt:lpstr>
      <vt:lpstr>Symbol</vt:lpstr>
      <vt:lpstr>HA5Lect_template</vt:lpstr>
      <vt:lpstr>Chapter 2: Newton's First Law of Motion—Inertia</vt:lpstr>
      <vt:lpstr>This lecture will help you understand:</vt:lpstr>
      <vt:lpstr>Aristotle's Ideas of Motion</vt:lpstr>
      <vt:lpstr>Aristotle's Ideas of Motion, Continued</vt:lpstr>
      <vt:lpstr>Galileo's Concept of Inertia</vt:lpstr>
      <vt:lpstr>Galileo's Concept of Inertia, Continued</vt:lpstr>
      <vt:lpstr>Galileo's Concept of Inertia, Continue-1</vt:lpstr>
      <vt:lpstr>Galileo's Concept of Inertia CHECK YOUR NEIGHBOR</vt:lpstr>
      <vt:lpstr>Galileo's Concept of Inertia CHECK YOUR ANSWER</vt:lpstr>
      <vt:lpstr>Newton's First Law of Motion</vt:lpstr>
      <vt:lpstr>Net Force</vt:lpstr>
      <vt:lpstr>Net Force, Continued</vt:lpstr>
      <vt:lpstr>Net Force CHECK YOUR NEIGHBOR</vt:lpstr>
      <vt:lpstr>Net Force CHECK YOUR ANSWER</vt:lpstr>
      <vt:lpstr>Net Force CHECK YOUR NEIGHBOR, Continued</vt:lpstr>
      <vt:lpstr>Net Force CHECK YOUR ANSWER, Continued</vt:lpstr>
      <vt:lpstr>Vectors</vt:lpstr>
      <vt:lpstr>Vectors, Continued</vt:lpstr>
      <vt:lpstr>Vectors CHECK YOUR NEIGHBOR</vt:lpstr>
      <vt:lpstr>Vectors CHECK YOUR ANSWER</vt:lpstr>
      <vt:lpstr>Vectors, Continue-1</vt:lpstr>
      <vt:lpstr>Vectors, Continue-2</vt:lpstr>
      <vt:lpstr>The Equilibrium Rule: Example</vt:lpstr>
      <vt:lpstr>The Equilibrium Rule</vt:lpstr>
      <vt:lpstr>The Equilibrium Rule CHECK YOUR NEIGHBOR</vt:lpstr>
      <vt:lpstr>The Equilibrium Rule CHECK YOUR ANSWER </vt:lpstr>
      <vt:lpstr>Support Force</vt:lpstr>
      <vt:lpstr>Understanding Support Force</vt:lpstr>
      <vt:lpstr>Support Force CHECK YOUR NEIGHBOR</vt:lpstr>
      <vt:lpstr>Support Force CHECK YOUR ANSWER</vt:lpstr>
      <vt:lpstr>Equilibrium of Moving Things</vt:lpstr>
      <vt:lpstr>Equilibrium of Moving Things, Continued</vt:lpstr>
      <vt:lpstr>Equilibrium of Moving Things CHECK YOUR NEIGHBOR </vt:lpstr>
      <vt:lpstr>Equilibrium of Moving Things CHECK YOUR ANSWER</vt:lpstr>
      <vt:lpstr>Equilibrium of Moving Things CHECK YOUR NEIGHBOR, Continued</vt:lpstr>
      <vt:lpstr>Equilibrium of Moving Things CHECK YOUR ANSWER, Continued</vt:lpstr>
      <vt:lpstr>The Moving Earth</vt:lpstr>
      <vt:lpstr>The Moving Earth CHECK YOUR NEIGHBOR</vt:lpstr>
      <vt:lpstr>The Moving Earth CHECK YOUR ANSWER</vt:lpstr>
    </vt:vector>
  </TitlesOfParts>
  <Company>뿿ˤʤ㏘뿿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Newton's First Law of Motion-Inertia</dc:title>
  <dc:creator>R U</dc:creator>
  <cp:lastModifiedBy>Kamini Gharat</cp:lastModifiedBy>
  <cp:revision>388</cp:revision>
  <dcterms:created xsi:type="dcterms:W3CDTF">2007-09-26T05:29:17Z</dcterms:created>
  <dcterms:modified xsi:type="dcterms:W3CDTF">2016-07-29T06:41:21Z</dcterms:modified>
</cp:coreProperties>
</file>